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322" r:id="rId4"/>
    <p:sldId id="323" r:id="rId5"/>
    <p:sldId id="324" r:id="rId6"/>
    <p:sldId id="327" r:id="rId7"/>
    <p:sldId id="330" r:id="rId8"/>
    <p:sldId id="272" r:id="rId9"/>
    <p:sldId id="285" r:id="rId10"/>
    <p:sldId id="274" r:id="rId11"/>
    <p:sldId id="331" r:id="rId12"/>
    <p:sldId id="275" r:id="rId13"/>
    <p:sldId id="276" r:id="rId14"/>
    <p:sldId id="286"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C9FD"/>
    <a:srgbClr val="A2C9FD"/>
    <a:srgbClr val="FEB9BD"/>
    <a:srgbClr val="633217"/>
    <a:srgbClr val="4B2612"/>
    <a:srgbClr val="623D16"/>
    <a:srgbClr val="6D80A1"/>
    <a:srgbClr val="1D4282"/>
    <a:srgbClr val="223482"/>
    <a:srgbClr val="7F4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4"/>
    <p:restoredTop sz="85072"/>
  </p:normalViewPr>
  <p:slideViewPr>
    <p:cSldViewPr snapToGrid="0" snapToObjects="1">
      <p:cViewPr>
        <p:scale>
          <a:sx n="101" d="100"/>
          <a:sy n="101" d="100"/>
        </p:scale>
        <p:origin x="15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2FD2A-8B05-0842-952B-B862A5428306}"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8746D-B67D-7C46-B5F4-6DBBBF126CF7}" type="slidenum">
              <a:rPr lang="en-US" smtClean="0"/>
              <a:t>‹#›</a:t>
            </a:fld>
            <a:endParaRPr lang="en-US"/>
          </a:p>
        </p:txBody>
      </p:sp>
    </p:spTree>
    <p:extLst>
      <p:ext uri="{BB962C8B-B14F-4D97-AF65-F5344CB8AC3E}">
        <p14:creationId xmlns:p14="http://schemas.microsoft.com/office/powerpoint/2010/main" val="291434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Arpita, Mary, and Heather</a:t>
            </a:r>
          </a:p>
        </p:txBody>
      </p:sp>
      <p:sp>
        <p:nvSpPr>
          <p:cNvPr id="4" name="Slide Number Placeholder 3"/>
          <p:cNvSpPr>
            <a:spLocks noGrp="1"/>
          </p:cNvSpPr>
          <p:nvPr>
            <p:ph type="sldNum" sz="quarter" idx="5"/>
          </p:nvPr>
        </p:nvSpPr>
        <p:spPr/>
        <p:txBody>
          <a:bodyPr/>
          <a:lstStyle/>
          <a:p>
            <a:fld id="{6AD8746D-B67D-7C46-B5F4-6DBBBF126CF7}" type="slidenum">
              <a:rPr lang="en-US" smtClean="0"/>
              <a:t>1</a:t>
            </a:fld>
            <a:endParaRPr lang="en-US"/>
          </a:p>
        </p:txBody>
      </p:sp>
    </p:spTree>
    <p:extLst>
      <p:ext uri="{BB962C8B-B14F-4D97-AF65-F5344CB8AC3E}">
        <p14:creationId xmlns:p14="http://schemas.microsoft.com/office/powerpoint/2010/main" val="2274845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 scales?</a:t>
            </a:r>
          </a:p>
        </p:txBody>
      </p:sp>
      <p:sp>
        <p:nvSpPr>
          <p:cNvPr id="4" name="Slide Number Placeholder 3"/>
          <p:cNvSpPr>
            <a:spLocks noGrp="1"/>
          </p:cNvSpPr>
          <p:nvPr>
            <p:ph type="sldNum" sz="quarter" idx="5"/>
          </p:nvPr>
        </p:nvSpPr>
        <p:spPr/>
        <p:txBody>
          <a:bodyPr/>
          <a:lstStyle/>
          <a:p>
            <a:fld id="{6AD8746D-B67D-7C46-B5F4-6DBBBF126CF7}" type="slidenum">
              <a:rPr lang="en-US" smtClean="0"/>
              <a:t>11</a:t>
            </a:fld>
            <a:endParaRPr lang="en-US"/>
          </a:p>
        </p:txBody>
      </p:sp>
    </p:spTree>
    <p:extLst>
      <p:ext uri="{BB962C8B-B14F-4D97-AF65-F5344CB8AC3E}">
        <p14:creationId xmlns:p14="http://schemas.microsoft.com/office/powerpoint/2010/main" val="122379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12</a:t>
            </a:fld>
            <a:endParaRPr lang="en-US"/>
          </a:p>
        </p:txBody>
      </p:sp>
    </p:spTree>
    <p:extLst>
      <p:ext uri="{BB962C8B-B14F-4D97-AF65-F5344CB8AC3E}">
        <p14:creationId xmlns:p14="http://schemas.microsoft.com/office/powerpoint/2010/main" val="205983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13</a:t>
            </a:fld>
            <a:endParaRPr lang="en-US"/>
          </a:p>
        </p:txBody>
      </p:sp>
    </p:spTree>
    <p:extLst>
      <p:ext uri="{BB962C8B-B14F-4D97-AF65-F5344CB8AC3E}">
        <p14:creationId xmlns:p14="http://schemas.microsoft.com/office/powerpoint/2010/main" val="396842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image to carbon burial</a:t>
            </a:r>
          </a:p>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14</a:t>
            </a:fld>
            <a:endParaRPr lang="en-US"/>
          </a:p>
        </p:txBody>
      </p:sp>
    </p:spTree>
    <p:extLst>
      <p:ext uri="{BB962C8B-B14F-4D97-AF65-F5344CB8AC3E}">
        <p14:creationId xmlns:p14="http://schemas.microsoft.com/office/powerpoint/2010/main" val="68127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Virginia Tech reservoir group for helping collect these data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15</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10*15</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p>
          <a:p>
            <a:pPr marL="0" indent="0">
              <a:buNone/>
            </a:pPr>
            <a:endParaRPr lang="en-US" sz="1200" b="0" i="0" kern="1200" dirty="0">
              <a:solidFill>
                <a:schemeClr val="tx1"/>
              </a:solidFill>
              <a:effectLst/>
              <a:latin typeface="+mn-lt"/>
              <a:ea typeface="+mn-ea"/>
              <a:cs typeface="+mn-cs"/>
            </a:endParaRPr>
          </a:p>
          <a:p>
            <a:pPr marL="0" indent="0">
              <a:buNone/>
            </a:pPr>
            <a:r>
              <a:rPr lang="en-US" dirty="0"/>
              <a:t>Earth’s climate is regulated by complex interplay between uptake and release of greenhouse gasses from the atmosphere. </a:t>
            </a:r>
          </a:p>
          <a:p>
            <a:pPr marL="0" indent="0">
              <a:buNone/>
            </a:pPr>
            <a:r>
              <a:rPr lang="en-US" dirty="0"/>
              <a:t>Freshwater lakes and reservoirs play a disproportionate role in these cycles.</a:t>
            </a:r>
          </a:p>
        </p:txBody>
      </p:sp>
      <p:sp>
        <p:nvSpPr>
          <p:cNvPr id="4" name="Slide Number Placeholder 3"/>
          <p:cNvSpPr>
            <a:spLocks noGrp="1"/>
          </p:cNvSpPr>
          <p:nvPr>
            <p:ph type="sldNum" sz="quarter" idx="5"/>
          </p:nvPr>
        </p:nvSpPr>
        <p:spPr/>
        <p:txBody>
          <a:bodyPr/>
          <a:lstStyle/>
          <a:p>
            <a:fld id="{A8B15869-3815-8840-8D7D-BDC2DF82C641}" type="slidenum">
              <a:rPr lang="en-US" smtClean="0"/>
              <a:t>2</a:t>
            </a:fld>
            <a:endParaRPr lang="en-US"/>
          </a:p>
        </p:txBody>
      </p:sp>
    </p:spTree>
    <p:extLst>
      <p:ext uri="{BB962C8B-B14F-4D97-AF65-F5344CB8AC3E}">
        <p14:creationId xmlns:p14="http://schemas.microsoft.com/office/powerpoint/2010/main" val="345720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8B15869-3815-8840-8D7D-BDC2DF82C641}" type="slidenum">
              <a:rPr lang="en-US" smtClean="0"/>
              <a:t>3</a:t>
            </a:fld>
            <a:endParaRPr lang="en-US"/>
          </a:p>
        </p:txBody>
      </p:sp>
    </p:spTree>
    <p:extLst>
      <p:ext uri="{BB962C8B-B14F-4D97-AF65-F5344CB8AC3E}">
        <p14:creationId xmlns:p14="http://schemas.microsoft.com/office/powerpoint/2010/main" val="96294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endParaRPr lang="en-US" dirty="0"/>
          </a:p>
          <a:p>
            <a:pPr marL="0" indent="0">
              <a:buNone/>
            </a:pPr>
            <a:endParaRPr lang="en-US" dirty="0"/>
          </a:p>
          <a:p>
            <a:pPr marL="0" indent="0">
              <a:buNone/>
            </a:pPr>
            <a:r>
              <a:rPr lang="en-US" dirty="0"/>
              <a:t>Earth’s climate is regulated by complex interplay between uptake and release of greenhouse gasses from the atmosphere. </a:t>
            </a:r>
          </a:p>
          <a:p>
            <a:pPr marL="0" indent="0">
              <a:buNone/>
            </a:pPr>
            <a:r>
              <a:rPr lang="en-US" dirty="0"/>
              <a:t>Freshwater lakes and reservoirs play a disproportionate role in these cycles, sequestering more carbon than ocean sediments each year. </a:t>
            </a:r>
          </a:p>
        </p:txBody>
      </p:sp>
      <p:sp>
        <p:nvSpPr>
          <p:cNvPr id="4" name="Slide Number Placeholder 3"/>
          <p:cNvSpPr>
            <a:spLocks noGrp="1"/>
          </p:cNvSpPr>
          <p:nvPr>
            <p:ph type="sldNum" sz="quarter" idx="5"/>
          </p:nvPr>
        </p:nvSpPr>
        <p:spPr/>
        <p:txBody>
          <a:bodyPr/>
          <a:lstStyle/>
          <a:p>
            <a:fld id="{A8B15869-3815-8840-8D7D-BDC2DF82C641}" type="slidenum">
              <a:rPr lang="en-US" smtClean="0"/>
              <a:t>4</a:t>
            </a:fld>
            <a:endParaRPr lang="en-US"/>
          </a:p>
        </p:txBody>
      </p:sp>
    </p:spTree>
    <p:extLst>
      <p:ext uri="{BB962C8B-B14F-4D97-AF65-F5344CB8AC3E}">
        <p14:creationId xmlns:p14="http://schemas.microsoft.com/office/powerpoint/2010/main" val="256830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endParaRPr lang="en-US" dirty="0"/>
          </a:p>
          <a:p>
            <a:pPr marL="0" indent="0">
              <a:buNone/>
            </a:pPr>
            <a:endParaRPr lang="en-US" dirty="0"/>
          </a:p>
          <a:p>
            <a:pPr marL="0" indent="0">
              <a:buNone/>
            </a:pPr>
            <a:r>
              <a:rPr lang="en-US" dirty="0"/>
              <a:t>Earth’s climate is regulated by complex interplay between uptake and release of greenhouse gasses from the atmosphere. </a:t>
            </a:r>
          </a:p>
          <a:p>
            <a:pPr marL="0" indent="0">
              <a:buNone/>
            </a:pPr>
            <a:r>
              <a:rPr lang="en-US" dirty="0"/>
              <a:t>Freshwater lakes and reservoirs play a disproportionate role in these cycles, sequestering more carbon than ocean sediments each year. </a:t>
            </a:r>
          </a:p>
        </p:txBody>
      </p:sp>
      <p:sp>
        <p:nvSpPr>
          <p:cNvPr id="4" name="Slide Number Placeholder 3"/>
          <p:cNvSpPr>
            <a:spLocks noGrp="1"/>
          </p:cNvSpPr>
          <p:nvPr>
            <p:ph type="sldNum" sz="quarter" idx="5"/>
          </p:nvPr>
        </p:nvSpPr>
        <p:spPr/>
        <p:txBody>
          <a:bodyPr/>
          <a:lstStyle/>
          <a:p>
            <a:fld id="{A8B15869-3815-8840-8D7D-BDC2DF82C641}" type="slidenum">
              <a:rPr lang="en-US" smtClean="0"/>
              <a:t>5</a:t>
            </a:fld>
            <a:endParaRPr lang="en-US"/>
          </a:p>
        </p:txBody>
      </p:sp>
    </p:spTree>
    <p:extLst>
      <p:ext uri="{BB962C8B-B14F-4D97-AF65-F5344CB8AC3E}">
        <p14:creationId xmlns:p14="http://schemas.microsoft.com/office/powerpoint/2010/main" val="190230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energy from anoxia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Fewer microbes?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Timescale!!!</a:t>
            </a:r>
          </a:p>
        </p:txBody>
      </p:sp>
      <p:sp>
        <p:nvSpPr>
          <p:cNvPr id="4" name="Slide Number Placeholder 3"/>
          <p:cNvSpPr>
            <a:spLocks noGrp="1"/>
          </p:cNvSpPr>
          <p:nvPr>
            <p:ph type="sldNum" sz="quarter" idx="5"/>
          </p:nvPr>
        </p:nvSpPr>
        <p:spPr/>
        <p:txBody>
          <a:bodyPr/>
          <a:lstStyle/>
          <a:p>
            <a:fld id="{6AD8746D-B67D-7C46-B5F4-6DBBBF126CF7}" type="slidenum">
              <a:rPr lang="en-US" smtClean="0"/>
              <a:t>6</a:t>
            </a:fld>
            <a:endParaRPr lang="en-US"/>
          </a:p>
        </p:txBody>
      </p:sp>
    </p:spTree>
    <p:extLst>
      <p:ext uri="{BB962C8B-B14F-4D97-AF65-F5344CB8AC3E}">
        <p14:creationId xmlns:p14="http://schemas.microsoft.com/office/powerpoint/2010/main" val="313218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associations between iron (Fe) and organic carbon (OC) are hypothesized to play an important role in facilitating aquatic carbon sequestration, but Fe-bound OC (Fe-OC) complexes may be sensitive to changes in oxygen concentrations in overlying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7</a:t>
            </a:fld>
            <a:endParaRPr lang="en-US"/>
          </a:p>
        </p:txBody>
      </p:sp>
    </p:spTree>
    <p:extLst>
      <p:ext uri="{BB962C8B-B14F-4D97-AF65-F5344CB8AC3E}">
        <p14:creationId xmlns:p14="http://schemas.microsoft.com/office/powerpoint/2010/main" val="288522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8</a:t>
            </a:fld>
            <a:endParaRPr lang="en-US"/>
          </a:p>
        </p:txBody>
      </p:sp>
    </p:spTree>
    <p:extLst>
      <p:ext uri="{BB962C8B-B14F-4D97-AF65-F5344CB8AC3E}">
        <p14:creationId xmlns:p14="http://schemas.microsoft.com/office/powerpoint/2010/main" val="195568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10</a:t>
            </a:fld>
            <a:endParaRPr lang="en-US"/>
          </a:p>
        </p:txBody>
      </p:sp>
    </p:spTree>
    <p:extLst>
      <p:ext uri="{BB962C8B-B14F-4D97-AF65-F5344CB8AC3E}">
        <p14:creationId xmlns:p14="http://schemas.microsoft.com/office/powerpoint/2010/main" val="1616791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901F-FBB0-4D28-1AAA-DCD1A2226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1732C-4B8B-2327-6616-4D04B75FD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5D1244-A768-A330-1E3B-1065DC6A6E04}"/>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D93C6315-E0B7-62C7-DF99-3249819D2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B7802-286C-7CBB-6B90-90452147381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688265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5D5F-68FF-E726-287C-AD577F139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87E1A-C655-1750-4812-4861408F6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5944E-DF73-FA2D-76F8-3A5078448A2C}"/>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A507C108-3DD7-405F-4E95-321F9CE58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FC43D-E588-B645-AC0E-DAA15F7BE05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69940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E616F-E5E7-5858-86F0-FDD7BB073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92287-F036-E06F-5754-2E070013D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AC9C2-A215-3C33-64B5-C1813F48B42F}"/>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C18CC051-1C87-AEF1-3DB9-FAEF45299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EB31-8CD4-F43A-4974-136F37FAA00E}"/>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38919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4D11-4754-E142-660B-E1738D80B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0F62B-8289-C33B-21A7-8413C5EE1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A8B02-B0B9-1F1C-2FB7-3552AE70634A}"/>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2E83AD0C-7163-D9B1-9FEA-FEF043E4F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EB70-4D39-DEDE-3D00-AAADECEF833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9323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38B6-C49A-B196-3159-DABB9BE73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A66D3-41D4-3AAC-40F3-42DEE396D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FD47F-82D9-6658-BC64-B7FA9A1C6FCB}"/>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605CE3B9-7CAC-70D1-3C9E-01E17446D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58A26-F12A-15E6-DDB1-8133385C176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407946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107-00A5-4301-C69C-28952E389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3F1BD-7619-9F3F-BE5C-ACD5278DA0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07515B-8579-A56C-6056-4F76692C6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0F168-0B0B-9EBD-905B-0DAF299E5332}"/>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6" name="Footer Placeholder 5">
            <a:extLst>
              <a:ext uri="{FF2B5EF4-FFF2-40B4-BE49-F238E27FC236}">
                <a16:creationId xmlns:a16="http://schemas.microsoft.com/office/drawing/2014/main" id="{0CB76955-B629-EF0B-2231-BCA77B542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239F2-3BBE-315B-969A-DCF618C79F29}"/>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55543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28D-5233-0726-05EA-09380CAE0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21D3F-142B-CA38-15F4-164CC99CC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695CB-0492-B859-4619-AE4A5616E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377528-7217-581B-CED4-2FE793CD0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D2E40-3AF5-C7B5-E1D3-3FFBAB7AA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1E0A6-E9BE-EE4D-F1B9-61F77C6CACFE}"/>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8" name="Footer Placeholder 7">
            <a:extLst>
              <a:ext uri="{FF2B5EF4-FFF2-40B4-BE49-F238E27FC236}">
                <a16:creationId xmlns:a16="http://schemas.microsoft.com/office/drawing/2014/main" id="{5ECDDDBB-D7DD-7F69-1566-C86DAC8D6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092D5-9BAD-8DAD-CE18-A5314C097747}"/>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85610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76EA9-D220-2ACA-33D1-F0A7EF8E5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2C287C-0494-1C4D-FD84-5E7A6462DED3}"/>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4" name="Footer Placeholder 3">
            <a:extLst>
              <a:ext uri="{FF2B5EF4-FFF2-40B4-BE49-F238E27FC236}">
                <a16:creationId xmlns:a16="http://schemas.microsoft.com/office/drawing/2014/main" id="{2DCE54D7-7346-F14A-E1AA-4D7B30976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E32E8-8D67-7999-261F-31E9A64FF48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9989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80515-4D3A-5E0D-CC1D-BD8A47B84055}"/>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3" name="Footer Placeholder 2">
            <a:extLst>
              <a:ext uri="{FF2B5EF4-FFF2-40B4-BE49-F238E27FC236}">
                <a16:creationId xmlns:a16="http://schemas.microsoft.com/office/drawing/2014/main" id="{A94CD4E3-D493-C571-F7A7-5C7C14C6E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1D390-C871-30EF-82CE-B99D051CE790}"/>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39261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F60-12B5-5719-E359-5E0676872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F7B56-5254-CFD9-63FC-02E8BDE6B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CE088-301C-D85D-9F00-295ED2EAA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296CB-FF01-DD3A-E115-AB9CD2BCB235}"/>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6" name="Footer Placeholder 5">
            <a:extLst>
              <a:ext uri="{FF2B5EF4-FFF2-40B4-BE49-F238E27FC236}">
                <a16:creationId xmlns:a16="http://schemas.microsoft.com/office/drawing/2014/main" id="{49E038BF-87D2-69D2-EE78-0709AE35A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B1F77-22A1-1F36-A26D-7B1DF9595C25}"/>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89176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A0D8-42F9-5B8E-CE15-25D8491DE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39FD85-8CBC-2ABB-9891-90C4BC353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6AA4D9-9A70-2774-F246-94A61C8D1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E153D-D856-267C-EE6B-9C1254837B13}"/>
              </a:ext>
            </a:extLst>
          </p:cNvPr>
          <p:cNvSpPr>
            <a:spLocks noGrp="1"/>
          </p:cNvSpPr>
          <p:nvPr>
            <p:ph type="dt" sz="half" idx="10"/>
          </p:nvPr>
        </p:nvSpPr>
        <p:spPr/>
        <p:txBody>
          <a:bodyPr/>
          <a:lstStyle/>
          <a:p>
            <a:fld id="{6ADDC19B-9FFC-8543-BB38-25786BE823F0}" type="datetimeFigureOut">
              <a:rPr lang="en-US" smtClean="0"/>
              <a:t>4/21/22</a:t>
            </a:fld>
            <a:endParaRPr lang="en-US"/>
          </a:p>
        </p:txBody>
      </p:sp>
      <p:sp>
        <p:nvSpPr>
          <p:cNvPr id="6" name="Footer Placeholder 5">
            <a:extLst>
              <a:ext uri="{FF2B5EF4-FFF2-40B4-BE49-F238E27FC236}">
                <a16:creationId xmlns:a16="http://schemas.microsoft.com/office/drawing/2014/main" id="{88B02D06-8CEC-ABFC-10B8-33E01C214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7B959-9EB9-040C-CD15-6DE947AB4943}"/>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16021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7C2ED-024F-E85D-5080-AFDDF663E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6FA7A-975D-080F-A9D6-6DA4471D4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FBC68-045A-F84A-830B-095CD2A48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DC19B-9FFC-8543-BB38-25786BE823F0}" type="datetimeFigureOut">
              <a:rPr lang="en-US" smtClean="0"/>
              <a:t>4/21/22</a:t>
            </a:fld>
            <a:endParaRPr lang="en-US"/>
          </a:p>
        </p:txBody>
      </p:sp>
      <p:sp>
        <p:nvSpPr>
          <p:cNvPr id="5" name="Footer Placeholder 4">
            <a:extLst>
              <a:ext uri="{FF2B5EF4-FFF2-40B4-BE49-F238E27FC236}">
                <a16:creationId xmlns:a16="http://schemas.microsoft.com/office/drawing/2014/main" id="{1DE1D80D-59BD-42CC-C507-A3594EA24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7E9E76-93C9-7AB0-858D-65D9D3D47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A7A3C-C868-F346-BE48-FB133BFFEB16}" type="slidenum">
              <a:rPr lang="en-US" smtClean="0"/>
              <a:t>‹#›</a:t>
            </a:fld>
            <a:endParaRPr lang="en-US"/>
          </a:p>
        </p:txBody>
      </p:sp>
    </p:spTree>
    <p:extLst>
      <p:ext uri="{BB962C8B-B14F-4D97-AF65-F5344CB8AC3E}">
        <p14:creationId xmlns:p14="http://schemas.microsoft.com/office/powerpoint/2010/main" val="306484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5.png"/><Relationship Id="rId10" Type="http://schemas.openxmlformats.org/officeDocument/2006/relationships/image" Target="../media/image32.jpg"/><Relationship Id="rId4" Type="http://schemas.openxmlformats.org/officeDocument/2006/relationships/image" Target="../media/image29.tiff"/><Relationship Id="rId9"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48FB61-D86E-EC06-B624-E67D7AF457BA}"/>
              </a:ext>
            </a:extLst>
          </p:cNvPr>
          <p:cNvPicPr>
            <a:picLocks noChangeAspect="1"/>
          </p:cNvPicPr>
          <p:nvPr/>
        </p:nvPicPr>
        <p:blipFill rotWithShape="1">
          <a:blip r:embed="rId3"/>
          <a:srcRect l="89" t="12382" r="-89" b="12617"/>
          <a:stretch/>
        </p:blipFill>
        <p:spPr>
          <a:xfrm>
            <a:off x="0" y="-10776"/>
            <a:ext cx="12192000" cy="6858000"/>
          </a:xfrm>
          <a:prstGeom prst="rect">
            <a:avLst/>
          </a:prstGeom>
        </p:spPr>
      </p:pic>
      <p:sp>
        <p:nvSpPr>
          <p:cNvPr id="2" name="Title 1">
            <a:extLst>
              <a:ext uri="{FF2B5EF4-FFF2-40B4-BE49-F238E27FC236}">
                <a16:creationId xmlns:a16="http://schemas.microsoft.com/office/drawing/2014/main" id="{8A0D175E-45F7-2525-8DBC-2A6EDFCC4C63}"/>
              </a:ext>
            </a:extLst>
          </p:cNvPr>
          <p:cNvSpPr>
            <a:spLocks noGrp="1"/>
          </p:cNvSpPr>
          <p:nvPr>
            <p:ph type="ctrTitle"/>
          </p:nvPr>
        </p:nvSpPr>
        <p:spPr>
          <a:xfrm>
            <a:off x="0" y="4278085"/>
            <a:ext cx="12192000" cy="2569139"/>
          </a:xfrm>
          <a:solidFill>
            <a:schemeClr val="bg1">
              <a:alpha val="45882"/>
            </a:schemeClr>
          </a:solidFill>
        </p:spPr>
        <p:txBody>
          <a:bodyPr lIns="274320" anchor="ctr">
            <a:normAutofit/>
          </a:bodyPr>
          <a:lstStyle/>
          <a:p>
            <a:pPr lvl="0" algn="l">
              <a:spcBef>
                <a:spcPts val="1000"/>
              </a:spcBef>
            </a:pPr>
            <a:r>
              <a:rPr lang="en-US" sz="4000" dirty="0"/>
              <a:t>Effects of hypoxia on carbon burial differ by timescale </a:t>
            </a:r>
            <a:br>
              <a:rPr lang="en-US" sz="4000" dirty="0"/>
            </a:br>
            <a:r>
              <a:rPr lang="en-US" sz="4000" dirty="0"/>
              <a:t>in two freshwater reservoirs</a:t>
            </a:r>
            <a:br>
              <a:rPr lang="en-US" sz="4400" dirty="0"/>
            </a:br>
            <a:r>
              <a:rPr lang="en-US" sz="1200" dirty="0"/>
              <a:t> </a:t>
            </a:r>
            <a:br>
              <a:rPr lang="en-US" sz="4400" dirty="0"/>
            </a:br>
            <a:r>
              <a:rPr lang="en-US" sz="2400" dirty="0">
                <a:solidFill>
                  <a:prstClr val="black"/>
                </a:solidFill>
                <a:ea typeface="+mn-ea"/>
                <a:cs typeface="+mn-cs"/>
              </a:rPr>
              <a:t>Abby Lewis, Madeline Schreiber, B. R. Niederlehner, Arpita Das, Nick Hammond, </a:t>
            </a:r>
            <a:br>
              <a:rPr lang="en-US" sz="2400" dirty="0">
                <a:solidFill>
                  <a:prstClr val="black"/>
                </a:solidFill>
                <a:ea typeface="+mn-ea"/>
                <a:cs typeface="+mn-cs"/>
              </a:rPr>
            </a:br>
            <a:r>
              <a:rPr lang="en-US" sz="2400" dirty="0">
                <a:solidFill>
                  <a:prstClr val="black"/>
                </a:solidFill>
                <a:ea typeface="+mn-ea"/>
                <a:cs typeface="+mn-cs"/>
              </a:rPr>
              <a:t>Mary Lofton, Heather Wander, Cayelan Carey</a:t>
            </a:r>
            <a:endParaRPr lang="en-US" sz="4400" dirty="0"/>
          </a:p>
        </p:txBody>
      </p:sp>
      <p:sp>
        <p:nvSpPr>
          <p:cNvPr id="7" name="TextBox 6">
            <a:extLst>
              <a:ext uri="{FF2B5EF4-FFF2-40B4-BE49-F238E27FC236}">
                <a16:creationId xmlns:a16="http://schemas.microsoft.com/office/drawing/2014/main" id="{BF26455B-EAB1-B5A0-E6D1-281315EC327D}"/>
              </a:ext>
            </a:extLst>
          </p:cNvPr>
          <p:cNvSpPr txBox="1"/>
          <p:nvPr/>
        </p:nvSpPr>
        <p:spPr>
          <a:xfrm>
            <a:off x="9601739" y="6488668"/>
            <a:ext cx="2639762" cy="369332"/>
          </a:xfrm>
          <a:prstGeom prst="rect">
            <a:avLst/>
          </a:prstGeom>
          <a:noFill/>
        </p:spPr>
        <p:txBody>
          <a:bodyPr wrap="none" rtlCol="0">
            <a:spAutoFit/>
          </a:bodyPr>
          <a:lstStyle/>
          <a:p>
            <a:r>
              <a:rPr lang="en-US" dirty="0">
                <a:solidFill>
                  <a:schemeClr val="tx1">
                    <a:alpha val="30000"/>
                  </a:schemeClr>
                </a:solidFill>
              </a:rPr>
              <a:t>photo by Heather Wander</a:t>
            </a:r>
          </a:p>
        </p:txBody>
      </p:sp>
    </p:spTree>
    <p:extLst>
      <p:ext uri="{BB962C8B-B14F-4D97-AF65-F5344CB8AC3E}">
        <p14:creationId xmlns:p14="http://schemas.microsoft.com/office/powerpoint/2010/main" val="1501988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11785B5-B0F9-6665-6CDA-C9D7855DF4F0}"/>
              </a:ext>
            </a:extLst>
          </p:cNvPr>
          <p:cNvPicPr>
            <a:picLocks noChangeAspect="1"/>
          </p:cNvPicPr>
          <p:nvPr/>
        </p:nvPicPr>
        <p:blipFill rotWithShape="1">
          <a:blip r:embed="rId3"/>
          <a:srcRect l="-688" t="-1167" r="31932" b="68326"/>
          <a:stretch/>
        </p:blipFill>
        <p:spPr>
          <a:xfrm>
            <a:off x="421878" y="1348146"/>
            <a:ext cx="4569222" cy="2728058"/>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61" name="Picture 60">
            <a:extLst>
              <a:ext uri="{FF2B5EF4-FFF2-40B4-BE49-F238E27FC236}">
                <a16:creationId xmlns:a16="http://schemas.microsoft.com/office/drawing/2014/main" id="{9BFE86D9-1B29-614E-CF7A-D229E8582620}"/>
              </a:ext>
            </a:extLst>
          </p:cNvPr>
          <p:cNvPicPr>
            <a:picLocks noChangeAspect="1"/>
          </p:cNvPicPr>
          <p:nvPr/>
        </p:nvPicPr>
        <p:blipFill rotWithShape="1">
          <a:blip r:embed="rId4"/>
          <a:srcRect l="-84" r="84" b="34794"/>
          <a:stretch/>
        </p:blipFill>
        <p:spPr>
          <a:xfrm>
            <a:off x="459978" y="1441380"/>
            <a:ext cx="6645600" cy="5416620"/>
          </a:xfrm>
          <a:prstGeom prst="rect">
            <a:avLst/>
          </a:prstGeom>
          <a:ln>
            <a:noFill/>
          </a:ln>
        </p:spPr>
      </p:pic>
      <p:sp>
        <p:nvSpPr>
          <p:cNvPr id="62" name="TextBox 61">
            <a:extLst>
              <a:ext uri="{FF2B5EF4-FFF2-40B4-BE49-F238E27FC236}">
                <a16:creationId xmlns:a16="http://schemas.microsoft.com/office/drawing/2014/main" id="{58F4728B-0390-B6A0-20EA-79F8AF1890BF}"/>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3" name="Rectangle 62">
            <a:extLst>
              <a:ext uri="{FF2B5EF4-FFF2-40B4-BE49-F238E27FC236}">
                <a16:creationId xmlns:a16="http://schemas.microsoft.com/office/drawing/2014/main" id="{8A905DCD-11BB-452D-615C-2ECB38C2A7C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4E89186-BCF5-3040-2671-76B5EAAA357A}"/>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7AD4EF6-58CC-37FF-2E03-BEA97F10719A}"/>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663104-09F1-FD72-7C98-7173FD077BEA}"/>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3ED8AD7-8BEC-6075-599D-13CBED4552B7}"/>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34107F8-6547-9F5D-8921-509E7EE1A896}"/>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FDF6E4C-33EC-16D0-F295-3AF3798F78E1}"/>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D6B4407-40B4-A087-FA76-EED16E2797B0}"/>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BAEECC8-6287-D0CA-AC9C-0FD0D1DFC829}"/>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1E53A81-DDB5-D092-4DA2-21602CC182DC}"/>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6F6B582-4FFC-96DA-6295-2FA8067647F2}"/>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51024F5-8F0B-8797-AD04-BA5B7C0C20AF}"/>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7879908-5BD7-5140-AB9E-656F72D4EAC0}"/>
              </a:ext>
            </a:extLst>
          </p:cNvPr>
          <p:cNvSpPr/>
          <p:nvPr/>
        </p:nvSpPr>
        <p:spPr>
          <a:xfrm>
            <a:off x="-33706" y="4100621"/>
            <a:ext cx="7535572" cy="274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9801A5D-DDE5-26FC-E2E0-9EB30FA83C25}"/>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
        <p:nvSpPr>
          <p:cNvPr id="93" name="TextBox 92">
            <a:extLst>
              <a:ext uri="{FF2B5EF4-FFF2-40B4-BE49-F238E27FC236}">
                <a16:creationId xmlns:a16="http://schemas.microsoft.com/office/drawing/2014/main" id="{E420FFAC-880A-F97C-1CA8-D10732779048}"/>
              </a:ext>
            </a:extLst>
          </p:cNvPr>
          <p:cNvSpPr txBox="1"/>
          <p:nvPr/>
        </p:nvSpPr>
        <p:spPr>
          <a:xfrm>
            <a:off x="8203674" y="2483909"/>
            <a:ext cx="1327864" cy="369332"/>
          </a:xfrm>
          <a:prstGeom prst="rect">
            <a:avLst/>
          </a:prstGeom>
          <a:noFill/>
        </p:spPr>
        <p:txBody>
          <a:bodyPr wrap="none" rtlCol="0">
            <a:spAutoFit/>
          </a:bodyPr>
          <a:lstStyle/>
          <a:p>
            <a:r>
              <a:rPr lang="en-US" dirty="0"/>
              <a:t>High oxygen</a:t>
            </a:r>
          </a:p>
        </p:txBody>
      </p:sp>
      <p:sp>
        <p:nvSpPr>
          <p:cNvPr id="94" name="TextBox 93">
            <a:extLst>
              <a:ext uri="{FF2B5EF4-FFF2-40B4-BE49-F238E27FC236}">
                <a16:creationId xmlns:a16="http://schemas.microsoft.com/office/drawing/2014/main" id="{2F2B60E0-7E66-6384-2B5E-65D5E51209C6}"/>
              </a:ext>
            </a:extLst>
          </p:cNvPr>
          <p:cNvSpPr txBox="1"/>
          <p:nvPr/>
        </p:nvSpPr>
        <p:spPr>
          <a:xfrm>
            <a:off x="10420567" y="2483909"/>
            <a:ext cx="1616526" cy="369332"/>
          </a:xfrm>
          <a:prstGeom prst="rect">
            <a:avLst/>
          </a:prstGeom>
          <a:noFill/>
        </p:spPr>
        <p:txBody>
          <a:bodyPr wrap="square" rtlCol="0">
            <a:spAutoFit/>
          </a:bodyPr>
          <a:lstStyle/>
          <a:p>
            <a:r>
              <a:rPr lang="en-US" dirty="0"/>
              <a:t>Low oxygen</a:t>
            </a:r>
          </a:p>
        </p:txBody>
      </p:sp>
      <p:pic>
        <p:nvPicPr>
          <p:cNvPr id="4" name="Picture 3">
            <a:extLst>
              <a:ext uri="{FF2B5EF4-FFF2-40B4-BE49-F238E27FC236}">
                <a16:creationId xmlns:a16="http://schemas.microsoft.com/office/drawing/2014/main" id="{C0C23840-F206-1D8B-CAEB-CB559A5C00AA}"/>
              </a:ext>
            </a:extLst>
          </p:cNvPr>
          <p:cNvPicPr>
            <a:picLocks noChangeAspect="1"/>
          </p:cNvPicPr>
          <p:nvPr/>
        </p:nvPicPr>
        <p:blipFill>
          <a:blip r:embed="rId5"/>
          <a:stretch>
            <a:fillRect/>
          </a:stretch>
        </p:blipFill>
        <p:spPr>
          <a:xfrm>
            <a:off x="9935351" y="2903955"/>
            <a:ext cx="2030024" cy="1926389"/>
          </a:xfrm>
          <a:prstGeom prst="rect">
            <a:avLst/>
          </a:prstGeom>
        </p:spPr>
      </p:pic>
      <p:pic>
        <p:nvPicPr>
          <p:cNvPr id="5" name="Picture 4">
            <a:extLst>
              <a:ext uri="{FF2B5EF4-FFF2-40B4-BE49-F238E27FC236}">
                <a16:creationId xmlns:a16="http://schemas.microsoft.com/office/drawing/2014/main" id="{8B349894-FB4D-B1CD-B6D7-7FEAE94A355E}"/>
              </a:ext>
            </a:extLst>
          </p:cNvPr>
          <p:cNvPicPr>
            <a:picLocks noChangeAspect="1"/>
          </p:cNvPicPr>
          <p:nvPr/>
        </p:nvPicPr>
        <p:blipFill>
          <a:blip r:embed="rId6"/>
          <a:stretch>
            <a:fillRect/>
          </a:stretch>
        </p:blipFill>
        <p:spPr>
          <a:xfrm>
            <a:off x="7898153" y="2903955"/>
            <a:ext cx="2030024" cy="1932485"/>
          </a:xfrm>
          <a:prstGeom prst="rect">
            <a:avLst/>
          </a:prstGeom>
        </p:spPr>
      </p:pic>
    </p:spTree>
    <p:extLst>
      <p:ext uri="{BB962C8B-B14F-4D97-AF65-F5344CB8AC3E}">
        <p14:creationId xmlns:p14="http://schemas.microsoft.com/office/powerpoint/2010/main" val="40910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12290" name="Picture 2" descr="Website — Law Offices at 7905 Forsyth">
            <a:extLst>
              <a:ext uri="{FF2B5EF4-FFF2-40B4-BE49-F238E27FC236}">
                <a16:creationId xmlns:a16="http://schemas.microsoft.com/office/drawing/2014/main" id="{5F959609-B794-EC3E-5E4A-8E4766C6D7C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110604" y="2300288"/>
            <a:ext cx="3471796" cy="35034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77DFF-9580-B1CD-365E-8920C4BB9B8E}"/>
              </a:ext>
            </a:extLst>
          </p:cNvPr>
          <p:cNvSpPr txBox="1"/>
          <p:nvPr/>
        </p:nvSpPr>
        <p:spPr>
          <a:xfrm>
            <a:off x="7783825" y="3055786"/>
            <a:ext cx="1945020" cy="369332"/>
          </a:xfrm>
          <a:prstGeom prst="rect">
            <a:avLst/>
          </a:prstGeom>
          <a:noFill/>
        </p:spPr>
        <p:txBody>
          <a:bodyPr wrap="none" rtlCol="0">
            <a:spAutoFit/>
          </a:bodyPr>
          <a:lstStyle/>
          <a:p>
            <a:r>
              <a:rPr lang="en-US" dirty="0"/>
              <a:t>Mineral protection</a:t>
            </a:r>
          </a:p>
        </p:txBody>
      </p:sp>
      <p:sp>
        <p:nvSpPr>
          <p:cNvPr id="13" name="TextBox 12">
            <a:extLst>
              <a:ext uri="{FF2B5EF4-FFF2-40B4-BE49-F238E27FC236}">
                <a16:creationId xmlns:a16="http://schemas.microsoft.com/office/drawing/2014/main" id="{31EE7BEC-B5CA-7EA4-0A43-04135CEBE884}"/>
              </a:ext>
            </a:extLst>
          </p:cNvPr>
          <p:cNvSpPr txBox="1"/>
          <p:nvPr/>
        </p:nvSpPr>
        <p:spPr>
          <a:xfrm>
            <a:off x="10149485" y="2426708"/>
            <a:ext cx="1242969" cy="369332"/>
          </a:xfrm>
          <a:prstGeom prst="rect">
            <a:avLst/>
          </a:prstGeom>
          <a:noFill/>
        </p:spPr>
        <p:txBody>
          <a:bodyPr wrap="none" rtlCol="0">
            <a:spAutoFit/>
          </a:bodyPr>
          <a:lstStyle/>
          <a:p>
            <a:r>
              <a:rPr lang="en-US" dirty="0"/>
              <a:t>Respiration</a:t>
            </a:r>
          </a:p>
        </p:txBody>
      </p:sp>
      <p:pic>
        <p:nvPicPr>
          <p:cNvPr id="14" name="Picture 13">
            <a:extLst>
              <a:ext uri="{FF2B5EF4-FFF2-40B4-BE49-F238E27FC236}">
                <a16:creationId xmlns:a16="http://schemas.microsoft.com/office/drawing/2014/main" id="{1F03310E-A16E-3D17-3FE4-376B0022733D}"/>
              </a:ext>
            </a:extLst>
          </p:cNvPr>
          <p:cNvPicPr>
            <a:picLocks noChangeAspect="1"/>
          </p:cNvPicPr>
          <p:nvPr/>
        </p:nvPicPr>
        <p:blipFill rotWithShape="1">
          <a:blip r:embed="rId4"/>
          <a:srcRect l="-84" r="84" b="34794"/>
          <a:stretch/>
        </p:blipFill>
        <p:spPr>
          <a:xfrm>
            <a:off x="459978" y="1441380"/>
            <a:ext cx="6645600" cy="5416620"/>
          </a:xfrm>
          <a:prstGeom prst="rect">
            <a:avLst/>
          </a:prstGeom>
          <a:ln>
            <a:noFill/>
          </a:ln>
        </p:spPr>
      </p:pic>
      <p:sp>
        <p:nvSpPr>
          <p:cNvPr id="8" name="TextBox 7">
            <a:extLst>
              <a:ext uri="{FF2B5EF4-FFF2-40B4-BE49-F238E27FC236}">
                <a16:creationId xmlns:a16="http://schemas.microsoft.com/office/drawing/2014/main" id="{BA91BF26-F709-BC6D-963B-80BFBC6B3E9E}"/>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10" name="Rectangle 9">
            <a:extLst>
              <a:ext uri="{FF2B5EF4-FFF2-40B4-BE49-F238E27FC236}">
                <a16:creationId xmlns:a16="http://schemas.microsoft.com/office/drawing/2014/main" id="{0FE94E45-7961-350D-7DE8-DD308821BC9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BC445-9A52-085F-C872-ADBBA0CE634C}"/>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90AE8-4E8B-2F86-5D39-74B77808CC83}"/>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BBC78E-896E-B9C4-6CA9-3C51CA7A65CF}"/>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C2051F-7BD0-2C8B-B3F1-CBCE9BD55FA4}"/>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56940F-974B-CDB9-7B5C-31059A3042D4}"/>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8AEF1D-75B5-7BB5-C41C-F56214E790BB}"/>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59F489-3753-4BFC-9043-3E96570B6388}"/>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553776-E582-AED1-8E7E-F3C4CAF77EE2}"/>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F4F50E-0815-D60E-E0CD-0EE0BB4F1525}"/>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6FFEEB-7AE5-2D24-E768-CF5503CD5E36}"/>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283952-C304-2FF6-3CDC-13AD9D8C4104}"/>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D8FBDF-A441-DBC8-50AA-56218423B829}"/>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30948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508C7-A378-0D83-6120-0A8B08D86FF6}"/>
              </a:ext>
            </a:extLst>
          </p:cNvPr>
          <p:cNvPicPr>
            <a:picLocks noChangeAspect="1"/>
          </p:cNvPicPr>
          <p:nvPr/>
        </p:nvPicPr>
        <p:blipFill>
          <a:blip r:embed="rId3"/>
          <a:stretch>
            <a:fillRect/>
          </a:stretch>
        </p:blipFill>
        <p:spPr>
          <a:xfrm>
            <a:off x="2743200" y="1796142"/>
            <a:ext cx="5905500" cy="5061857"/>
          </a:xfrm>
          <a:prstGeom prst="rect">
            <a:avLst/>
          </a:prstGeom>
        </p:spPr>
      </p:pic>
      <p:pic>
        <p:nvPicPr>
          <p:cNvPr id="11" name="Picture 10">
            <a:extLst>
              <a:ext uri="{FF2B5EF4-FFF2-40B4-BE49-F238E27FC236}">
                <a16:creationId xmlns:a16="http://schemas.microsoft.com/office/drawing/2014/main" id="{79D1ADE6-AB19-F29F-A3AC-826F9CA1F4C2}"/>
              </a:ext>
            </a:extLst>
          </p:cNvPr>
          <p:cNvPicPr>
            <a:picLocks noChangeAspect="1"/>
          </p:cNvPicPr>
          <p:nvPr/>
        </p:nvPicPr>
        <p:blipFill>
          <a:blip r:embed="rId4"/>
          <a:stretch>
            <a:fillRect/>
          </a:stretch>
        </p:blipFill>
        <p:spPr>
          <a:xfrm>
            <a:off x="2743200" y="1796142"/>
            <a:ext cx="5905500" cy="5061857"/>
          </a:xfrm>
          <a:prstGeom prst="rect">
            <a:avLst/>
          </a:prstGeom>
        </p:spPr>
      </p:pic>
      <p:sp>
        <p:nvSpPr>
          <p:cNvPr id="6" name="Rectangle 5">
            <a:extLst>
              <a:ext uri="{FF2B5EF4-FFF2-40B4-BE49-F238E27FC236}">
                <a16:creationId xmlns:a16="http://schemas.microsoft.com/office/drawing/2014/main" id="{87BB364C-AE81-933D-B510-47058607BCE8}"/>
              </a:ext>
            </a:extLst>
          </p:cNvPr>
          <p:cNvSpPr/>
          <p:nvPr/>
        </p:nvSpPr>
        <p:spPr>
          <a:xfrm>
            <a:off x="3517868" y="1925994"/>
            <a:ext cx="3708105" cy="3824080"/>
          </a:xfrm>
          <a:prstGeom prst="rect">
            <a:avLst/>
          </a:prstGeom>
          <a:solidFill>
            <a:srgbClr val="A2C9FD">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FD9260-C149-C602-149F-F4BFB7CB6774}"/>
              </a:ext>
            </a:extLst>
          </p:cNvPr>
          <p:cNvSpPr/>
          <p:nvPr/>
        </p:nvSpPr>
        <p:spPr>
          <a:xfrm>
            <a:off x="7225973" y="1925996"/>
            <a:ext cx="1282768" cy="3824078"/>
          </a:xfrm>
          <a:prstGeom prst="rect">
            <a:avLst/>
          </a:prstGeom>
          <a:solidFill>
            <a:srgbClr val="FEB9BD">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37507-1ACB-3522-5AB1-907C3C83A0E2}"/>
              </a:ext>
            </a:extLst>
          </p:cNvPr>
          <p:cNvSpPr>
            <a:spLocks noGrp="1"/>
          </p:cNvSpPr>
          <p:nvPr>
            <p:ph type="title"/>
          </p:nvPr>
        </p:nvSpPr>
        <p:spPr/>
        <p:txBody>
          <a:bodyPr>
            <a:normAutofit/>
          </a:bodyPr>
          <a:lstStyle/>
          <a:p>
            <a:r>
              <a:rPr lang="en-US" sz="3200" dirty="0"/>
              <a:t>Multiannual oxygenation history provides a basis for understanding long-term effects of hypoxia</a:t>
            </a:r>
          </a:p>
        </p:txBody>
      </p:sp>
      <p:sp>
        <p:nvSpPr>
          <p:cNvPr id="3" name="TextBox 2">
            <a:extLst>
              <a:ext uri="{FF2B5EF4-FFF2-40B4-BE49-F238E27FC236}">
                <a16:creationId xmlns:a16="http://schemas.microsoft.com/office/drawing/2014/main" id="{4046144B-D56A-F5B6-5C72-0381AE4254B9}"/>
              </a:ext>
            </a:extLst>
          </p:cNvPr>
          <p:cNvSpPr txBox="1"/>
          <p:nvPr/>
        </p:nvSpPr>
        <p:spPr>
          <a:xfrm rot="16200000">
            <a:off x="1139873" y="3759411"/>
            <a:ext cx="3611992"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Bottom-water oxygen (mg/L)</a:t>
            </a:r>
          </a:p>
        </p:txBody>
      </p:sp>
    </p:spTree>
    <p:extLst>
      <p:ext uri="{BB962C8B-B14F-4D97-AF65-F5344CB8AC3E}">
        <p14:creationId xmlns:p14="http://schemas.microsoft.com/office/powerpoint/2010/main" val="276656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2B810-64C7-E521-92F7-BE5F6177DB30}"/>
              </a:ext>
            </a:extLst>
          </p:cNvPr>
          <p:cNvSpPr>
            <a:spLocks noGrp="1"/>
          </p:cNvSpPr>
          <p:nvPr>
            <p:ph type="title"/>
          </p:nvPr>
        </p:nvSpPr>
        <p:spPr/>
        <p:txBody>
          <a:bodyPr anchor="t">
            <a:normAutofit/>
          </a:bodyPr>
          <a:lstStyle/>
          <a:p>
            <a:r>
              <a:rPr lang="en-US" sz="3200" dirty="0"/>
              <a:t>Over multiannual timescales, low-oxygen conditions increase carbon burial</a:t>
            </a:r>
          </a:p>
        </p:txBody>
      </p:sp>
      <p:pic>
        <p:nvPicPr>
          <p:cNvPr id="5" name="Content Placeholder 4">
            <a:extLst>
              <a:ext uri="{FF2B5EF4-FFF2-40B4-BE49-F238E27FC236}">
                <a16:creationId xmlns:a16="http://schemas.microsoft.com/office/drawing/2014/main" id="{29900BB6-9339-568C-6A26-B32467E17689}"/>
              </a:ext>
            </a:extLst>
          </p:cNvPr>
          <p:cNvPicPr>
            <a:picLocks noGrp="1" noChangeAspect="1"/>
          </p:cNvPicPr>
          <p:nvPr>
            <p:ph idx="4294967295"/>
          </p:nvPr>
        </p:nvPicPr>
        <p:blipFill rotWithShape="1">
          <a:blip r:embed="rId3"/>
          <a:srcRect r="66157" b="51189"/>
          <a:stretch/>
        </p:blipFill>
        <p:spPr>
          <a:xfrm>
            <a:off x="362494" y="1652586"/>
            <a:ext cx="2455461" cy="3541815"/>
          </a:xfrm>
        </p:spPr>
      </p:pic>
      <p:pic>
        <p:nvPicPr>
          <p:cNvPr id="7" name="Content Placeholder 4">
            <a:extLst>
              <a:ext uri="{FF2B5EF4-FFF2-40B4-BE49-F238E27FC236}">
                <a16:creationId xmlns:a16="http://schemas.microsoft.com/office/drawing/2014/main" id="{32CA0B5D-44EB-2204-A7D6-A09790E5FAF2}"/>
              </a:ext>
            </a:extLst>
          </p:cNvPr>
          <p:cNvPicPr>
            <a:picLocks noChangeAspect="1"/>
          </p:cNvPicPr>
          <p:nvPr/>
        </p:nvPicPr>
        <p:blipFill rotWithShape="1">
          <a:blip r:embed="rId3"/>
          <a:srcRect t="48958" r="67096" b="2231"/>
          <a:stretch/>
        </p:blipFill>
        <p:spPr>
          <a:xfrm>
            <a:off x="6900916" y="1615601"/>
            <a:ext cx="2443469" cy="3625116"/>
          </a:xfrm>
          <a:prstGeom prst="rect">
            <a:avLst/>
          </a:prstGeom>
        </p:spPr>
      </p:pic>
      <p:pic>
        <p:nvPicPr>
          <p:cNvPr id="45" name="Picture 2" descr="Website — Law Offices at 7905 Forsyth">
            <a:extLst>
              <a:ext uri="{FF2B5EF4-FFF2-40B4-BE49-F238E27FC236}">
                <a16:creationId xmlns:a16="http://schemas.microsoft.com/office/drawing/2014/main" id="{E602F76E-F359-0B57-5AF9-D8505A7862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221" y="4418338"/>
            <a:ext cx="2806127" cy="2891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F07D5E07-888D-4B92-0623-C48548A27518}"/>
              </a:ext>
            </a:extLst>
          </p:cNvPr>
          <p:cNvSpPr txBox="1"/>
          <p:nvPr/>
        </p:nvSpPr>
        <p:spPr>
          <a:xfrm>
            <a:off x="3256830" y="5567845"/>
            <a:ext cx="1945020" cy="369332"/>
          </a:xfrm>
          <a:prstGeom prst="rect">
            <a:avLst/>
          </a:prstGeom>
          <a:noFill/>
        </p:spPr>
        <p:txBody>
          <a:bodyPr wrap="none" rtlCol="0">
            <a:spAutoFit/>
          </a:bodyPr>
          <a:lstStyle/>
          <a:p>
            <a:r>
              <a:rPr lang="en-US" dirty="0"/>
              <a:t>Mineral protection</a:t>
            </a:r>
          </a:p>
        </p:txBody>
      </p:sp>
      <p:sp>
        <p:nvSpPr>
          <p:cNvPr id="47" name="TextBox 46">
            <a:extLst>
              <a:ext uri="{FF2B5EF4-FFF2-40B4-BE49-F238E27FC236}">
                <a16:creationId xmlns:a16="http://schemas.microsoft.com/office/drawing/2014/main" id="{72FA73B1-0953-5117-C93D-94C78D74E70D}"/>
              </a:ext>
            </a:extLst>
          </p:cNvPr>
          <p:cNvSpPr txBox="1"/>
          <p:nvPr/>
        </p:nvSpPr>
        <p:spPr>
          <a:xfrm>
            <a:off x="7075727" y="5774700"/>
            <a:ext cx="1242969" cy="369332"/>
          </a:xfrm>
          <a:prstGeom prst="rect">
            <a:avLst/>
          </a:prstGeom>
          <a:noFill/>
        </p:spPr>
        <p:txBody>
          <a:bodyPr wrap="none" rtlCol="0">
            <a:spAutoFit/>
          </a:bodyPr>
          <a:lstStyle/>
          <a:p>
            <a:r>
              <a:rPr lang="en-US" dirty="0"/>
              <a:t>Respiration</a:t>
            </a:r>
          </a:p>
        </p:txBody>
      </p:sp>
      <p:sp>
        <p:nvSpPr>
          <p:cNvPr id="48" name="TextBox 47">
            <a:extLst>
              <a:ext uri="{FF2B5EF4-FFF2-40B4-BE49-F238E27FC236}">
                <a16:creationId xmlns:a16="http://schemas.microsoft.com/office/drawing/2014/main" id="{ED61FB86-38D6-2E50-EB2D-A8F3AB5327C3}"/>
              </a:ext>
            </a:extLst>
          </p:cNvPr>
          <p:cNvSpPr txBox="1"/>
          <p:nvPr/>
        </p:nvSpPr>
        <p:spPr>
          <a:xfrm>
            <a:off x="549468" y="4928274"/>
            <a:ext cx="1277914"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(high-oxygen)</a:t>
            </a:r>
          </a:p>
        </p:txBody>
      </p:sp>
      <p:sp>
        <p:nvSpPr>
          <p:cNvPr id="49" name="TextBox 48">
            <a:extLst>
              <a:ext uri="{FF2B5EF4-FFF2-40B4-BE49-F238E27FC236}">
                <a16:creationId xmlns:a16="http://schemas.microsoft.com/office/drawing/2014/main" id="{636F13DC-4F9B-87CC-121C-CDFDB44EE536}"/>
              </a:ext>
            </a:extLst>
          </p:cNvPr>
          <p:cNvSpPr txBox="1"/>
          <p:nvPr/>
        </p:nvSpPr>
        <p:spPr>
          <a:xfrm>
            <a:off x="1817107" y="4945068"/>
            <a:ext cx="1199367"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(low oxygen)</a:t>
            </a:r>
          </a:p>
        </p:txBody>
      </p:sp>
      <p:sp>
        <p:nvSpPr>
          <p:cNvPr id="14" name="TextBox 13">
            <a:extLst>
              <a:ext uri="{FF2B5EF4-FFF2-40B4-BE49-F238E27FC236}">
                <a16:creationId xmlns:a16="http://schemas.microsoft.com/office/drawing/2014/main" id="{0DAA13B2-FBBD-9ABC-A8CF-A8DBF7250BEE}"/>
              </a:ext>
            </a:extLst>
          </p:cNvPr>
          <p:cNvSpPr txBox="1"/>
          <p:nvPr/>
        </p:nvSpPr>
        <p:spPr>
          <a:xfrm rot="16200000">
            <a:off x="-867220" y="3257880"/>
            <a:ext cx="2462419"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
        <p:nvSpPr>
          <p:cNvPr id="15" name="TextBox 14">
            <a:extLst>
              <a:ext uri="{FF2B5EF4-FFF2-40B4-BE49-F238E27FC236}">
                <a16:creationId xmlns:a16="http://schemas.microsoft.com/office/drawing/2014/main" id="{ACA7C384-CF38-E804-D1FE-77D7931C6897}"/>
              </a:ext>
            </a:extLst>
          </p:cNvPr>
          <p:cNvSpPr txBox="1"/>
          <p:nvPr/>
        </p:nvSpPr>
        <p:spPr>
          <a:xfrm rot="16200000">
            <a:off x="1860632" y="3257879"/>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pic>
        <p:nvPicPr>
          <p:cNvPr id="16" name="Content Placeholder 4">
            <a:extLst>
              <a:ext uri="{FF2B5EF4-FFF2-40B4-BE49-F238E27FC236}">
                <a16:creationId xmlns:a16="http://schemas.microsoft.com/office/drawing/2014/main" id="{10471D8F-E91C-E24D-D886-B08884DEF739}"/>
              </a:ext>
            </a:extLst>
          </p:cNvPr>
          <p:cNvPicPr>
            <a:picLocks noChangeAspect="1"/>
          </p:cNvPicPr>
          <p:nvPr/>
        </p:nvPicPr>
        <p:blipFill rotWithShape="1">
          <a:blip r:embed="rId3"/>
          <a:srcRect l="37842" r="33079" b="51189"/>
          <a:stretch/>
        </p:blipFill>
        <p:spPr>
          <a:xfrm>
            <a:off x="3241267" y="1652586"/>
            <a:ext cx="2109793" cy="3541815"/>
          </a:xfrm>
          <a:prstGeom prst="rect">
            <a:avLst/>
          </a:prstGeom>
        </p:spPr>
      </p:pic>
      <p:sp>
        <p:nvSpPr>
          <p:cNvPr id="2" name="Rectangle 1">
            <a:extLst>
              <a:ext uri="{FF2B5EF4-FFF2-40B4-BE49-F238E27FC236}">
                <a16:creationId xmlns:a16="http://schemas.microsoft.com/office/drawing/2014/main" id="{114721E0-7010-18FB-90EB-7CFDF55B7100}"/>
              </a:ext>
            </a:extLst>
          </p:cNvPr>
          <p:cNvSpPr/>
          <p:nvPr/>
        </p:nvSpPr>
        <p:spPr>
          <a:xfrm>
            <a:off x="2760062" y="1815353"/>
            <a:ext cx="2770518" cy="314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4086B7-A233-D208-E6FC-8C2F55BE10C1}"/>
              </a:ext>
            </a:extLst>
          </p:cNvPr>
          <p:cNvSpPr txBox="1"/>
          <p:nvPr/>
        </p:nvSpPr>
        <p:spPr>
          <a:xfrm rot="16200000">
            <a:off x="5528721" y="3094779"/>
            <a:ext cx="2788622"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pic>
        <p:nvPicPr>
          <p:cNvPr id="18" name="Content Placeholder 4">
            <a:extLst>
              <a:ext uri="{FF2B5EF4-FFF2-40B4-BE49-F238E27FC236}">
                <a16:creationId xmlns:a16="http://schemas.microsoft.com/office/drawing/2014/main" id="{6517E28D-01D3-AED5-B585-619E6C4610E5}"/>
              </a:ext>
            </a:extLst>
          </p:cNvPr>
          <p:cNvPicPr>
            <a:picLocks noChangeAspect="1"/>
          </p:cNvPicPr>
          <p:nvPr/>
        </p:nvPicPr>
        <p:blipFill rotWithShape="1">
          <a:blip r:embed="rId3"/>
          <a:srcRect l="33618" t="49051" r="33478" b="2138"/>
          <a:stretch/>
        </p:blipFill>
        <p:spPr>
          <a:xfrm>
            <a:off x="9569178" y="1610935"/>
            <a:ext cx="2443469" cy="3625116"/>
          </a:xfrm>
          <a:prstGeom prst="rect">
            <a:avLst/>
          </a:prstGeom>
        </p:spPr>
      </p:pic>
      <p:sp>
        <p:nvSpPr>
          <p:cNvPr id="19" name="TextBox 18">
            <a:extLst>
              <a:ext uri="{FF2B5EF4-FFF2-40B4-BE49-F238E27FC236}">
                <a16:creationId xmlns:a16="http://schemas.microsoft.com/office/drawing/2014/main" id="{51ED82ED-4E6D-69F0-5968-B1C6373B739F}"/>
              </a:ext>
            </a:extLst>
          </p:cNvPr>
          <p:cNvSpPr txBox="1"/>
          <p:nvPr/>
        </p:nvSpPr>
        <p:spPr>
          <a:xfrm rot="16200000">
            <a:off x="8135020" y="3146160"/>
            <a:ext cx="2891386"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 name="Rectangle 5">
            <a:extLst>
              <a:ext uri="{FF2B5EF4-FFF2-40B4-BE49-F238E27FC236}">
                <a16:creationId xmlns:a16="http://schemas.microsoft.com/office/drawing/2014/main" id="{E065C8EE-B2D8-92BA-1735-5D6AB95D0A06}"/>
              </a:ext>
            </a:extLst>
          </p:cNvPr>
          <p:cNvSpPr/>
          <p:nvPr/>
        </p:nvSpPr>
        <p:spPr>
          <a:xfrm>
            <a:off x="6540234" y="1646145"/>
            <a:ext cx="5549387" cy="3452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AF941264-D9FA-9556-BE34-149F81B3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3A8846-879E-54A0-F209-EB7D644AE217}"/>
              </a:ext>
            </a:extLst>
          </p:cNvPr>
          <p:cNvSpPr>
            <a:spLocks noGrp="1"/>
          </p:cNvSpPr>
          <p:nvPr>
            <p:ph type="title"/>
          </p:nvPr>
        </p:nvSpPr>
        <p:spPr/>
        <p:txBody>
          <a:bodyPr/>
          <a:lstStyle/>
          <a:p>
            <a:r>
              <a:rPr lang="en-US" dirty="0">
                <a:solidFill>
                  <a:schemeClr val="bg1"/>
                </a:solidFill>
              </a:rPr>
              <a:t>Conclusions</a:t>
            </a:r>
          </a:p>
        </p:txBody>
      </p:sp>
      <p:sp>
        <p:nvSpPr>
          <p:cNvPr id="10" name="Content Placeholder 9">
            <a:extLst>
              <a:ext uri="{FF2B5EF4-FFF2-40B4-BE49-F238E27FC236}">
                <a16:creationId xmlns:a16="http://schemas.microsoft.com/office/drawing/2014/main" id="{7252E328-D860-5319-C2B1-32A622CA1C87}"/>
              </a:ext>
            </a:extLst>
          </p:cNvPr>
          <p:cNvSpPr>
            <a:spLocks noGrp="1"/>
          </p:cNvSpPr>
          <p:nvPr>
            <p:ph idx="1"/>
          </p:nvPr>
        </p:nvSpPr>
        <p:spPr>
          <a:xfrm>
            <a:off x="217613" y="1825625"/>
            <a:ext cx="11756774" cy="4844116"/>
          </a:xfrm>
          <a:solidFill>
            <a:schemeClr val="bg1">
              <a:alpha val="57000"/>
            </a:schemeClr>
          </a:solidFill>
        </p:spPr>
        <p:txBody>
          <a:bodyPr lIns="457200" tIns="182880" rIns="457200"/>
          <a:lstStyle/>
          <a:p>
            <a:r>
              <a:rPr lang="en-US" dirty="0"/>
              <a:t>Increasing anoxic duration may dramatically alter carbon cycling processes in lakes and reservoirs</a:t>
            </a:r>
          </a:p>
          <a:p>
            <a:r>
              <a:rPr lang="en-US" dirty="0"/>
              <a:t>Anoxia increases carbon burial over multiannual timescales, likely decreasing carbon export and emission from freshwater reservoirs</a:t>
            </a:r>
          </a:p>
        </p:txBody>
      </p:sp>
      <p:pic>
        <p:nvPicPr>
          <p:cNvPr id="4" name="Picture 2" descr="Website — Law Offices at 7905 Forsyth">
            <a:extLst>
              <a:ext uri="{FF2B5EF4-FFF2-40B4-BE49-F238E27FC236}">
                <a16:creationId xmlns:a16="http://schemas.microsoft.com/office/drawing/2014/main" id="{8767281B-5C3B-8B4B-E4D6-0039FD5F68E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363" y="4169904"/>
            <a:ext cx="2691890" cy="2779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8664-852A-57A0-A941-1392F51C24D9}"/>
              </a:ext>
            </a:extLst>
          </p:cNvPr>
          <p:cNvSpPr txBox="1"/>
          <p:nvPr/>
        </p:nvSpPr>
        <p:spPr>
          <a:xfrm>
            <a:off x="6948579" y="4896719"/>
            <a:ext cx="1945020" cy="369332"/>
          </a:xfrm>
          <a:prstGeom prst="rect">
            <a:avLst/>
          </a:prstGeom>
          <a:noFill/>
        </p:spPr>
        <p:txBody>
          <a:bodyPr wrap="none" rtlCol="0">
            <a:spAutoFit/>
          </a:bodyPr>
          <a:lstStyle/>
          <a:p>
            <a:r>
              <a:rPr lang="en-US" dirty="0"/>
              <a:t>Mineral protection</a:t>
            </a:r>
          </a:p>
        </p:txBody>
      </p:sp>
      <p:sp>
        <p:nvSpPr>
          <p:cNvPr id="6" name="TextBox 5">
            <a:extLst>
              <a:ext uri="{FF2B5EF4-FFF2-40B4-BE49-F238E27FC236}">
                <a16:creationId xmlns:a16="http://schemas.microsoft.com/office/drawing/2014/main" id="{B0331943-6A48-94BB-9BE1-CD62166C580A}"/>
              </a:ext>
            </a:extLst>
          </p:cNvPr>
          <p:cNvSpPr txBox="1"/>
          <p:nvPr/>
        </p:nvSpPr>
        <p:spPr>
          <a:xfrm>
            <a:off x="10606320" y="5535875"/>
            <a:ext cx="1242969" cy="369332"/>
          </a:xfrm>
          <a:prstGeom prst="rect">
            <a:avLst/>
          </a:prstGeom>
          <a:noFill/>
        </p:spPr>
        <p:txBody>
          <a:bodyPr wrap="none" rtlCol="0">
            <a:spAutoFit/>
          </a:bodyPr>
          <a:lstStyle/>
          <a:p>
            <a:r>
              <a:rPr lang="en-US" dirty="0"/>
              <a:t>Respiration</a:t>
            </a:r>
          </a:p>
        </p:txBody>
      </p:sp>
      <p:pic>
        <p:nvPicPr>
          <p:cNvPr id="7" name="Picture 2" descr="Website — Law Offices at 7905 Forsyth">
            <a:extLst>
              <a:ext uri="{FF2B5EF4-FFF2-40B4-BE49-F238E27FC236}">
                <a16:creationId xmlns:a16="http://schemas.microsoft.com/office/drawing/2014/main" id="{FF944DA8-44DB-30A4-106B-B5C19FF255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08424" y="4211505"/>
            <a:ext cx="2754693" cy="2779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7A26CC-C322-8999-4E03-D4B6D3A8D11A}"/>
              </a:ext>
            </a:extLst>
          </p:cNvPr>
          <p:cNvSpPr txBox="1"/>
          <p:nvPr/>
        </p:nvSpPr>
        <p:spPr>
          <a:xfrm>
            <a:off x="342711" y="5524513"/>
            <a:ext cx="1945020" cy="369332"/>
          </a:xfrm>
          <a:prstGeom prst="rect">
            <a:avLst/>
          </a:prstGeom>
          <a:noFill/>
        </p:spPr>
        <p:txBody>
          <a:bodyPr wrap="none" rtlCol="0">
            <a:spAutoFit/>
          </a:bodyPr>
          <a:lstStyle/>
          <a:p>
            <a:r>
              <a:rPr lang="en-US" dirty="0"/>
              <a:t>Mineral protection</a:t>
            </a:r>
          </a:p>
        </p:txBody>
      </p:sp>
      <p:sp>
        <p:nvSpPr>
          <p:cNvPr id="9" name="TextBox 8">
            <a:extLst>
              <a:ext uri="{FF2B5EF4-FFF2-40B4-BE49-F238E27FC236}">
                <a16:creationId xmlns:a16="http://schemas.microsoft.com/office/drawing/2014/main" id="{DDE16CD0-4DCD-3E4B-F2C4-D20505A6A282}"/>
              </a:ext>
            </a:extLst>
          </p:cNvPr>
          <p:cNvSpPr txBox="1"/>
          <p:nvPr/>
        </p:nvSpPr>
        <p:spPr>
          <a:xfrm>
            <a:off x="3741632" y="4798925"/>
            <a:ext cx="1242969" cy="369332"/>
          </a:xfrm>
          <a:prstGeom prst="rect">
            <a:avLst/>
          </a:prstGeom>
          <a:noFill/>
        </p:spPr>
        <p:txBody>
          <a:bodyPr wrap="none" rtlCol="0">
            <a:spAutoFit/>
          </a:bodyPr>
          <a:lstStyle/>
          <a:p>
            <a:r>
              <a:rPr lang="en-US" dirty="0"/>
              <a:t>Respiration</a:t>
            </a:r>
          </a:p>
        </p:txBody>
      </p:sp>
      <p:sp>
        <p:nvSpPr>
          <p:cNvPr id="11" name="TextBox 10">
            <a:extLst>
              <a:ext uri="{FF2B5EF4-FFF2-40B4-BE49-F238E27FC236}">
                <a16:creationId xmlns:a16="http://schemas.microsoft.com/office/drawing/2014/main" id="{1C90DC90-37DE-2B5D-069E-2477A493A430}"/>
              </a:ext>
            </a:extLst>
          </p:cNvPr>
          <p:cNvSpPr txBox="1"/>
          <p:nvPr/>
        </p:nvSpPr>
        <p:spPr>
          <a:xfrm>
            <a:off x="1670021" y="4185927"/>
            <a:ext cx="2303772" cy="400110"/>
          </a:xfrm>
          <a:prstGeom prst="rect">
            <a:avLst/>
          </a:prstGeom>
          <a:noFill/>
        </p:spPr>
        <p:txBody>
          <a:bodyPr wrap="none" rtlCol="0">
            <a:spAutoFit/>
          </a:bodyPr>
          <a:lstStyle/>
          <a:p>
            <a:r>
              <a:rPr lang="en-US" sz="2000" dirty="0"/>
              <a:t>Short-term (2-week)</a:t>
            </a:r>
          </a:p>
        </p:txBody>
      </p:sp>
      <p:sp>
        <p:nvSpPr>
          <p:cNvPr id="12" name="TextBox 11">
            <a:extLst>
              <a:ext uri="{FF2B5EF4-FFF2-40B4-BE49-F238E27FC236}">
                <a16:creationId xmlns:a16="http://schemas.microsoft.com/office/drawing/2014/main" id="{3398BBC1-6871-23D2-F35F-C2455D554C35}"/>
              </a:ext>
            </a:extLst>
          </p:cNvPr>
          <p:cNvSpPr txBox="1"/>
          <p:nvPr/>
        </p:nvSpPr>
        <p:spPr>
          <a:xfrm>
            <a:off x="8270424" y="4194301"/>
            <a:ext cx="2737096" cy="400110"/>
          </a:xfrm>
          <a:prstGeom prst="rect">
            <a:avLst/>
          </a:prstGeom>
          <a:noFill/>
        </p:spPr>
        <p:txBody>
          <a:bodyPr wrap="none" rtlCol="0">
            <a:spAutoFit/>
          </a:bodyPr>
          <a:lstStyle/>
          <a:p>
            <a:r>
              <a:rPr lang="en-US" sz="2000" dirty="0"/>
              <a:t>Long-term (multiannual)</a:t>
            </a:r>
          </a:p>
        </p:txBody>
      </p:sp>
    </p:spTree>
    <p:extLst>
      <p:ext uri="{BB962C8B-B14F-4D97-AF65-F5344CB8AC3E}">
        <p14:creationId xmlns:p14="http://schemas.microsoft.com/office/powerpoint/2010/main" val="277851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3"/>
          <a:stretch>
            <a:fillRect/>
          </a:stretch>
        </p:blipFill>
        <p:spPr>
          <a:xfrm>
            <a:off x="778706" y="2644104"/>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30586" y="1135358"/>
            <a:ext cx="1501476" cy="1508747"/>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
                    </a14:imgEffect>
                    <a14:imgEffect>
                      <a14:brightnessContrast contrast="43000"/>
                    </a14:imgEffect>
                  </a14:imgLayer>
                </a14:imgProps>
              </a:ext>
            </a:extLst>
          </a:blip>
          <a:stretch>
            <a:fillRect/>
          </a:stretch>
        </p:blipFill>
        <p:spPr>
          <a:xfrm>
            <a:off x="800883" y="4296092"/>
            <a:ext cx="2805236" cy="467540"/>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7"/>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075151" y="6026524"/>
            <a:ext cx="708906" cy="708906"/>
          </a:xfrm>
          <a:prstGeom prst="rect">
            <a:avLst/>
          </a:prstGeom>
        </p:spPr>
      </p:pic>
      <p:pic>
        <p:nvPicPr>
          <p:cNvPr id="12" name="Picture 11">
            <a:extLst>
              <a:ext uri="{FF2B5EF4-FFF2-40B4-BE49-F238E27FC236}">
                <a16:creationId xmlns:a16="http://schemas.microsoft.com/office/drawing/2014/main" id="{2198D3FC-B069-F924-748C-54BB47D1AA6C}"/>
              </a:ext>
            </a:extLst>
          </p:cNvPr>
          <p:cNvPicPr>
            <a:picLocks noChangeAspect="1"/>
          </p:cNvPicPr>
          <p:nvPr/>
        </p:nvPicPr>
        <p:blipFill rotWithShape="1">
          <a:blip r:embed="rId10"/>
          <a:srcRect t="4538" b="-64"/>
          <a:stretch/>
        </p:blipFill>
        <p:spPr>
          <a:xfrm>
            <a:off x="4296420" y="292357"/>
            <a:ext cx="7487860" cy="5364550"/>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3" name="Graphic 2" descr="Power Plant with solid fill">
            <a:extLst>
              <a:ext uri="{FF2B5EF4-FFF2-40B4-BE49-F238E27FC236}">
                <a16:creationId xmlns:a16="http://schemas.microsoft.com/office/drawing/2014/main" id="{F2246857-D4CF-C18B-7AF8-FEE9004D0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087" y="3612532"/>
            <a:ext cx="1917825" cy="1917825"/>
          </a:xfrm>
          <a:prstGeom prst="rect">
            <a:avLst/>
          </a:prstGeom>
        </p:spPr>
      </p:pic>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6"/>
          <a:stretch>
            <a:fillRect/>
          </a:stretch>
        </p:blipFill>
        <p:spPr>
          <a:xfrm>
            <a:off x="1201300" y="4078172"/>
            <a:ext cx="3011743" cy="1609216"/>
          </a:xfrm>
          <a:prstGeom prst="rect">
            <a:avLst/>
          </a:prstGeom>
        </p:spPr>
      </p:pic>
      <p:sp>
        <p:nvSpPr>
          <p:cNvPr id="12" name="TextBox 11">
            <a:extLst>
              <a:ext uri="{FF2B5EF4-FFF2-40B4-BE49-F238E27FC236}">
                <a16:creationId xmlns:a16="http://schemas.microsoft.com/office/drawing/2014/main" id="{C7BAE28F-9928-BD22-8A94-BBADC2BDCA0E}"/>
              </a:ext>
            </a:extLst>
          </p:cNvPr>
          <p:cNvSpPr txBox="1"/>
          <p:nvPr/>
        </p:nvSpPr>
        <p:spPr>
          <a:xfrm>
            <a:off x="8733356" y="2411145"/>
            <a:ext cx="1807482" cy="523220"/>
          </a:xfrm>
          <a:prstGeom prst="rect">
            <a:avLst/>
          </a:prstGeom>
          <a:noFill/>
        </p:spPr>
        <p:txBody>
          <a:bodyPr wrap="none" rtlCol="0">
            <a:spAutoFit/>
          </a:bodyPr>
          <a:lstStyle/>
          <a:p>
            <a:r>
              <a:rPr lang="en-US" sz="2800" b="1" dirty="0"/>
              <a:t>10 Pg CO</a:t>
            </a:r>
            <a:r>
              <a:rPr lang="en-US" sz="2800" b="1" baseline="-25000" dirty="0"/>
              <a:t>2</a:t>
            </a:r>
            <a:r>
              <a:rPr lang="en-US" sz="2800" b="1" dirty="0"/>
              <a:t>e</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sp>
        <p:nvSpPr>
          <p:cNvPr id="18" name="TextBox 17">
            <a:extLst>
              <a:ext uri="{FF2B5EF4-FFF2-40B4-BE49-F238E27FC236}">
                <a16:creationId xmlns:a16="http://schemas.microsoft.com/office/drawing/2014/main" id="{CE3B9F36-C4D0-58F4-3022-BA16001B9887}"/>
              </a:ext>
            </a:extLst>
          </p:cNvPr>
          <p:cNvSpPr txBox="1"/>
          <p:nvPr/>
        </p:nvSpPr>
        <p:spPr>
          <a:xfrm>
            <a:off x="5624497" y="2159476"/>
            <a:ext cx="1544012" cy="523220"/>
          </a:xfrm>
          <a:prstGeom prst="rect">
            <a:avLst/>
          </a:prstGeom>
          <a:noFill/>
        </p:spPr>
        <p:txBody>
          <a:bodyPr wrap="none" rtlCol="0">
            <a:spAutoFit/>
          </a:bodyPr>
          <a:lstStyle/>
          <a:p>
            <a:r>
              <a:rPr lang="en-US" sz="2800" b="1" dirty="0"/>
              <a:t>0.12 Pg C</a:t>
            </a:r>
          </a:p>
        </p:txBody>
      </p:sp>
      <p:pic>
        <p:nvPicPr>
          <p:cNvPr id="1028" name="Picture 4" descr="Globe, online, world icon - Free download on Iconfinder">
            <a:extLst>
              <a:ext uri="{FF2B5EF4-FFF2-40B4-BE49-F238E27FC236}">
                <a16:creationId xmlns:a16="http://schemas.microsoft.com/office/drawing/2014/main" id="{BAD943F8-32DD-885E-E0C8-FC6318339BD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14343" y="3511239"/>
            <a:ext cx="1770044" cy="1770044"/>
          </a:xfrm>
          <a:prstGeom prst="rect">
            <a:avLst/>
          </a:prstGeom>
          <a:noFill/>
        </p:spPr>
      </p:pic>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40BE0D-D769-482B-7856-75E0F4827A00}"/>
              </a:ext>
            </a:extLst>
          </p:cNvPr>
          <p:cNvCxnSpPr>
            <a:cxnSpLocks/>
          </p:cNvCxnSpPr>
          <p:nvPr/>
        </p:nvCxnSpPr>
        <p:spPr>
          <a:xfrm flipH="1">
            <a:off x="6299365" y="2682696"/>
            <a:ext cx="9550" cy="6640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54E128-E3EA-7A1A-FC8E-723BD8B08320}"/>
              </a:ext>
            </a:extLst>
          </p:cNvPr>
          <p:cNvCxnSpPr>
            <a:cxnSpLocks/>
            <a:endCxn id="3" idx="0"/>
          </p:cNvCxnSpPr>
          <p:nvPr/>
        </p:nvCxnSpPr>
        <p:spPr>
          <a:xfrm>
            <a:off x="9751000" y="3014728"/>
            <a:ext cx="0" cy="597804"/>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7BE0A3-9B48-D31C-1B91-5C23A3A672B2}"/>
              </a:ext>
            </a:extLst>
          </p:cNvPr>
          <p:cNvSpPr txBox="1"/>
          <p:nvPr/>
        </p:nvSpPr>
        <p:spPr>
          <a:xfrm>
            <a:off x="6806834" y="6454745"/>
            <a:ext cx="5371920" cy="400110"/>
          </a:xfrm>
          <a:prstGeom prst="rect">
            <a:avLst/>
          </a:prstGeom>
          <a:noFill/>
        </p:spPr>
        <p:txBody>
          <a:bodyPr wrap="none" rtlCol="0">
            <a:spAutoFit/>
          </a:bodyPr>
          <a:lstStyle/>
          <a:p>
            <a:r>
              <a:rPr lang="en-US" sz="2000" i="1" dirty="0"/>
              <a:t>Second State of the Carbon Cycle Report (SOCCR2)</a:t>
            </a:r>
          </a:p>
        </p:txBody>
      </p:sp>
    </p:spTree>
    <p:extLst>
      <p:ext uri="{BB962C8B-B14F-4D97-AF65-F5344CB8AC3E}">
        <p14:creationId xmlns:p14="http://schemas.microsoft.com/office/powerpoint/2010/main" val="1513435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4">
            <a:alphaModFix/>
          </a:blip>
          <a:stretch>
            <a:fillRect/>
          </a:stretch>
        </p:blipFill>
        <p:spPr>
          <a:xfrm>
            <a:off x="1201300" y="4078172"/>
            <a:ext cx="3011743" cy="1609216"/>
          </a:xfrm>
          <a:prstGeom prst="rect">
            <a:avLst/>
          </a:prstGeom>
        </p:spPr>
      </p:pic>
      <p:pic>
        <p:nvPicPr>
          <p:cNvPr id="31" name="Picture 30">
            <a:extLst>
              <a:ext uri="{FF2B5EF4-FFF2-40B4-BE49-F238E27FC236}">
                <a16:creationId xmlns:a16="http://schemas.microsoft.com/office/drawing/2014/main" id="{391084C9-5BE2-27D5-65B9-C1E4666B0D7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3721" t="31788" r="15976" b="24707"/>
          <a:stretch/>
        </p:blipFill>
        <p:spPr>
          <a:xfrm>
            <a:off x="7428489" y="3979729"/>
            <a:ext cx="4580021" cy="2190081"/>
          </a:xfrm>
          <a:prstGeom prst="rect">
            <a:avLst/>
          </a:prstGeom>
        </p:spPr>
      </p:pic>
      <p:sp>
        <p:nvSpPr>
          <p:cNvPr id="10" name="TextBox 9">
            <a:extLst>
              <a:ext uri="{FF2B5EF4-FFF2-40B4-BE49-F238E27FC236}">
                <a16:creationId xmlns:a16="http://schemas.microsoft.com/office/drawing/2014/main" id="{796491D5-F43C-42C4-4F1E-0AF9B2623589}"/>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2" name="TextBox 11">
            <a:extLst>
              <a:ext uri="{FF2B5EF4-FFF2-40B4-BE49-F238E27FC236}">
                <a16:creationId xmlns:a16="http://schemas.microsoft.com/office/drawing/2014/main" id="{FF187564-DD8D-55F2-FA8E-21F70A769787}"/>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13" name="Straight Arrow Connector 12">
            <a:extLst>
              <a:ext uri="{FF2B5EF4-FFF2-40B4-BE49-F238E27FC236}">
                <a16:creationId xmlns:a16="http://schemas.microsoft.com/office/drawing/2014/main" id="{11BFDB3C-AB80-FEEC-4382-F136BD4526EE}"/>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44276F-582C-451D-D9DF-F450B0489123}"/>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26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4">
            <a:alphaModFix/>
          </a:blip>
          <a:stretch>
            <a:fillRect/>
          </a:stretch>
        </p:blipFill>
        <p:spPr>
          <a:xfrm>
            <a:off x="1201300" y="4078172"/>
            <a:ext cx="3011743" cy="1609216"/>
          </a:xfrm>
          <a:prstGeom prst="rect">
            <a:avLst/>
          </a:prstGeom>
        </p:spPr>
      </p:pic>
      <p:pic>
        <p:nvPicPr>
          <p:cNvPr id="17" name="Graphic 16" descr="Water with solid fill">
            <a:extLst>
              <a:ext uri="{FF2B5EF4-FFF2-40B4-BE49-F238E27FC236}">
                <a16:creationId xmlns:a16="http://schemas.microsoft.com/office/drawing/2014/main" id="{1EEA4E03-B08C-33EF-7601-8D379A8DB2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8" name="TextBox 17">
            <a:extLst>
              <a:ext uri="{FF2B5EF4-FFF2-40B4-BE49-F238E27FC236}">
                <a16:creationId xmlns:a16="http://schemas.microsoft.com/office/drawing/2014/main" id="{48887C09-261B-0129-A98C-A0AE1FA4D851}"/>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pic>
        <p:nvPicPr>
          <p:cNvPr id="15" name="Picture 14">
            <a:extLst>
              <a:ext uri="{FF2B5EF4-FFF2-40B4-BE49-F238E27FC236}">
                <a16:creationId xmlns:a16="http://schemas.microsoft.com/office/drawing/2014/main" id="{A407BBD9-2A61-253C-6FB1-8A15CE73CFA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3721" t="31788" r="15976" b="24707"/>
          <a:stretch/>
        </p:blipFill>
        <p:spPr>
          <a:xfrm>
            <a:off x="7428489" y="3979729"/>
            <a:ext cx="4580021" cy="2190081"/>
          </a:xfrm>
          <a:prstGeom prst="rect">
            <a:avLst/>
          </a:prstGeom>
        </p:spPr>
      </p:pic>
      <p:sp>
        <p:nvSpPr>
          <p:cNvPr id="12" name="TextBox 11">
            <a:extLst>
              <a:ext uri="{FF2B5EF4-FFF2-40B4-BE49-F238E27FC236}">
                <a16:creationId xmlns:a16="http://schemas.microsoft.com/office/drawing/2014/main" id="{6A66EA19-336F-01DF-13AB-F5306AF4381A}"/>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3" name="TextBox 12">
            <a:extLst>
              <a:ext uri="{FF2B5EF4-FFF2-40B4-BE49-F238E27FC236}">
                <a16:creationId xmlns:a16="http://schemas.microsoft.com/office/drawing/2014/main" id="{89CC89CC-D66D-70C3-4871-DFCF35565A4E}"/>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14" name="Straight Arrow Connector 13">
            <a:extLst>
              <a:ext uri="{FF2B5EF4-FFF2-40B4-BE49-F238E27FC236}">
                <a16:creationId xmlns:a16="http://schemas.microsoft.com/office/drawing/2014/main" id="{29C19176-A56C-8A65-A0E1-B9AA89680044}"/>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5C90BF-852E-BFF9-1775-55442E6A5B3F}"/>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59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4">
            <a:alphaModFix/>
          </a:blip>
          <a:stretch>
            <a:fillRect/>
          </a:stretch>
        </p:blipFill>
        <p:spPr>
          <a:xfrm>
            <a:off x="1201300" y="4078172"/>
            <a:ext cx="3011743" cy="1609216"/>
          </a:xfrm>
          <a:prstGeom prst="rect">
            <a:avLst/>
          </a:prstGeom>
        </p:spPr>
      </p:pic>
      <p:pic>
        <p:nvPicPr>
          <p:cNvPr id="15" name="Picture 14">
            <a:extLst>
              <a:ext uri="{FF2B5EF4-FFF2-40B4-BE49-F238E27FC236}">
                <a16:creationId xmlns:a16="http://schemas.microsoft.com/office/drawing/2014/main" id="{A407BBD9-2A61-253C-6FB1-8A15CE73CFA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3721" t="31788" r="15976" b="24707"/>
          <a:stretch/>
        </p:blipFill>
        <p:spPr>
          <a:xfrm>
            <a:off x="7428489" y="3979729"/>
            <a:ext cx="4580021" cy="2190081"/>
          </a:xfrm>
          <a:prstGeom prst="rect">
            <a:avLst/>
          </a:prstGeom>
        </p:spPr>
      </p:pic>
      <p:pic>
        <p:nvPicPr>
          <p:cNvPr id="21" name="Graphic 20" descr="Water with solid fill">
            <a:extLst>
              <a:ext uri="{FF2B5EF4-FFF2-40B4-BE49-F238E27FC236}">
                <a16:creationId xmlns:a16="http://schemas.microsoft.com/office/drawing/2014/main" id="{65BE5BF9-0A3D-C767-2EEE-0516A0D76E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329" y="3794766"/>
            <a:ext cx="2313390" cy="2313390"/>
          </a:xfrm>
          <a:prstGeom prst="rect">
            <a:avLst/>
          </a:prstGeom>
        </p:spPr>
      </p:pic>
      <p:sp>
        <p:nvSpPr>
          <p:cNvPr id="23" name="TextBox 22">
            <a:extLst>
              <a:ext uri="{FF2B5EF4-FFF2-40B4-BE49-F238E27FC236}">
                <a16:creationId xmlns:a16="http://schemas.microsoft.com/office/drawing/2014/main" id="{2A5821E2-7BC6-5E45-D4BC-1CE6177CD122}"/>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2" name="TextBox 11">
            <a:extLst>
              <a:ext uri="{FF2B5EF4-FFF2-40B4-BE49-F238E27FC236}">
                <a16:creationId xmlns:a16="http://schemas.microsoft.com/office/drawing/2014/main" id="{3E7F60AE-A7C4-E329-797E-9F4C2FF96A40}"/>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3" name="TextBox 12">
            <a:extLst>
              <a:ext uri="{FF2B5EF4-FFF2-40B4-BE49-F238E27FC236}">
                <a16:creationId xmlns:a16="http://schemas.microsoft.com/office/drawing/2014/main" id="{4F55DF66-AE55-1D13-A3D8-67CF2D563EF2}"/>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14" name="Straight Arrow Connector 13">
            <a:extLst>
              <a:ext uri="{FF2B5EF4-FFF2-40B4-BE49-F238E27FC236}">
                <a16:creationId xmlns:a16="http://schemas.microsoft.com/office/drawing/2014/main" id="{B7AB2F81-1BDD-513E-4512-A054B341075B}"/>
              </a:ext>
            </a:extLst>
          </p:cNvPr>
          <p:cNvCxnSpPr>
            <a:cxnSpLocks/>
          </p:cNvCxnSpPr>
          <p:nvPr/>
        </p:nvCxnSpPr>
        <p:spPr>
          <a:xfrm>
            <a:off x="2022764" y="3146612"/>
            <a:ext cx="0" cy="9315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2493C0-1993-A08D-41DC-6DCF7E86246F}"/>
              </a:ext>
            </a:extLst>
          </p:cNvPr>
          <p:cNvCxnSpPr>
            <a:cxnSpLocks/>
          </p:cNvCxnSpPr>
          <p:nvPr/>
        </p:nvCxnSpPr>
        <p:spPr>
          <a:xfrm>
            <a:off x="3367273" y="2682696"/>
            <a:ext cx="0" cy="1382737"/>
          </a:xfrm>
          <a:prstGeom prst="straightConnector1">
            <a:avLst/>
          </a:prstGeom>
          <a:ln w="762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94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9" name="TextBox 8">
            <a:extLst>
              <a:ext uri="{FF2B5EF4-FFF2-40B4-BE49-F238E27FC236}">
                <a16:creationId xmlns:a16="http://schemas.microsoft.com/office/drawing/2014/main" id="{402CE8A4-4766-5C8B-1971-FF6322B87B41}"/>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0" name="TextBox 9">
            <a:extLst>
              <a:ext uri="{FF2B5EF4-FFF2-40B4-BE49-F238E27FC236}">
                <a16:creationId xmlns:a16="http://schemas.microsoft.com/office/drawing/2014/main" id="{17197631-BB9B-A4A9-44A5-4940A5ACC63A}"/>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
        <p:nvSpPr>
          <p:cNvPr id="13" name="Rectangle 12">
            <a:extLst>
              <a:ext uri="{FF2B5EF4-FFF2-40B4-BE49-F238E27FC236}">
                <a16:creationId xmlns:a16="http://schemas.microsoft.com/office/drawing/2014/main" id="{3A9FE41F-80B0-6687-53EA-FA942160F78A}"/>
              </a:ext>
            </a:extLst>
          </p:cNvPr>
          <p:cNvSpPr/>
          <p:nvPr/>
        </p:nvSpPr>
        <p:spPr>
          <a:xfrm>
            <a:off x="1420586" y="2253343"/>
            <a:ext cx="4212771" cy="4000500"/>
          </a:xfrm>
          <a:prstGeom prst="rect">
            <a:avLst/>
          </a:prstGeom>
          <a:solidFill>
            <a:srgbClr val="A2C9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6CE58E-6B30-DF62-25F8-98604A10AA53}"/>
              </a:ext>
            </a:extLst>
          </p:cNvPr>
          <p:cNvSpPr txBox="1"/>
          <p:nvPr/>
        </p:nvSpPr>
        <p:spPr>
          <a:xfrm>
            <a:off x="2533782" y="1730123"/>
            <a:ext cx="1986378" cy="523220"/>
          </a:xfrm>
          <a:prstGeom prst="rect">
            <a:avLst/>
          </a:prstGeom>
          <a:noFill/>
        </p:spPr>
        <p:txBody>
          <a:bodyPr wrap="none" rtlCol="0">
            <a:spAutoFit/>
          </a:bodyPr>
          <a:lstStyle/>
          <a:p>
            <a:r>
              <a:rPr lang="en-US" sz="2800" dirty="0">
                <a:solidFill>
                  <a:schemeClr val="bg1"/>
                </a:solidFill>
              </a:rPr>
              <a:t>High-oxygen</a:t>
            </a:r>
          </a:p>
        </p:txBody>
      </p:sp>
      <p:sp>
        <p:nvSpPr>
          <p:cNvPr id="17" name="Hexagon 16">
            <a:extLst>
              <a:ext uri="{FF2B5EF4-FFF2-40B4-BE49-F238E27FC236}">
                <a16:creationId xmlns:a16="http://schemas.microsoft.com/office/drawing/2014/main" id="{21613A79-13FF-7794-A723-A7495139288C}"/>
              </a:ext>
            </a:extLst>
          </p:cNvPr>
          <p:cNvSpPr/>
          <p:nvPr/>
        </p:nvSpPr>
        <p:spPr>
          <a:xfrm>
            <a:off x="1686572" y="479145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A2F3901C-E572-6428-BD1C-1EE742F98D89}"/>
              </a:ext>
            </a:extLst>
          </p:cNvPr>
          <p:cNvSpPr/>
          <p:nvPr/>
        </p:nvSpPr>
        <p:spPr>
          <a:xfrm rot="20420785">
            <a:off x="2637802" y="439948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401F21C1-3947-22B7-055E-B96EDC7D9ACD}"/>
              </a:ext>
            </a:extLst>
          </p:cNvPr>
          <p:cNvSpPr/>
          <p:nvPr/>
        </p:nvSpPr>
        <p:spPr>
          <a:xfrm>
            <a:off x="3439700" y="5000136"/>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8-Point Star 19">
            <a:extLst>
              <a:ext uri="{FF2B5EF4-FFF2-40B4-BE49-F238E27FC236}">
                <a16:creationId xmlns:a16="http://schemas.microsoft.com/office/drawing/2014/main" id="{663CA989-CDFF-B867-5A3C-F46BD7E90559}"/>
              </a:ext>
            </a:extLst>
          </p:cNvPr>
          <p:cNvSpPr/>
          <p:nvPr/>
        </p:nvSpPr>
        <p:spPr>
          <a:xfrm>
            <a:off x="2637802" y="49954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8-Point Star 20">
            <a:extLst>
              <a:ext uri="{FF2B5EF4-FFF2-40B4-BE49-F238E27FC236}">
                <a16:creationId xmlns:a16="http://schemas.microsoft.com/office/drawing/2014/main" id="{7699B230-92AC-97E9-E086-9C343FA25CFB}"/>
              </a:ext>
            </a:extLst>
          </p:cNvPr>
          <p:cNvSpPr/>
          <p:nvPr/>
        </p:nvSpPr>
        <p:spPr>
          <a:xfrm>
            <a:off x="1530420" y="504455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8-Point Star 21">
            <a:extLst>
              <a:ext uri="{FF2B5EF4-FFF2-40B4-BE49-F238E27FC236}">
                <a16:creationId xmlns:a16="http://schemas.microsoft.com/office/drawing/2014/main" id="{572D739A-6266-3DD3-0608-90FD8C77613C}"/>
              </a:ext>
            </a:extLst>
          </p:cNvPr>
          <p:cNvSpPr/>
          <p:nvPr/>
        </p:nvSpPr>
        <p:spPr>
          <a:xfrm>
            <a:off x="2006406"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8-Point Star 22">
            <a:extLst>
              <a:ext uri="{FF2B5EF4-FFF2-40B4-BE49-F238E27FC236}">
                <a16:creationId xmlns:a16="http://schemas.microsoft.com/office/drawing/2014/main" id="{BBF86C7A-B469-86E6-564D-EE3F91D0F62E}"/>
              </a:ext>
            </a:extLst>
          </p:cNvPr>
          <p:cNvSpPr/>
          <p:nvPr/>
        </p:nvSpPr>
        <p:spPr>
          <a:xfrm>
            <a:off x="2285550" y="5712663"/>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8-Point Star 23">
            <a:extLst>
              <a:ext uri="{FF2B5EF4-FFF2-40B4-BE49-F238E27FC236}">
                <a16:creationId xmlns:a16="http://schemas.microsoft.com/office/drawing/2014/main" id="{3581EDF0-F370-4D26-811B-0FE1F84EDC62}"/>
              </a:ext>
            </a:extLst>
          </p:cNvPr>
          <p:cNvSpPr/>
          <p:nvPr/>
        </p:nvSpPr>
        <p:spPr>
          <a:xfrm rot="1061498">
            <a:off x="2028573" y="49152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8-Point Star 24">
            <a:extLst>
              <a:ext uri="{FF2B5EF4-FFF2-40B4-BE49-F238E27FC236}">
                <a16:creationId xmlns:a16="http://schemas.microsoft.com/office/drawing/2014/main" id="{D85003AC-F96C-9E68-2ECD-0AF9CE8274C7}"/>
              </a:ext>
            </a:extLst>
          </p:cNvPr>
          <p:cNvSpPr/>
          <p:nvPr/>
        </p:nvSpPr>
        <p:spPr>
          <a:xfrm>
            <a:off x="3568134" y="5183259"/>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8-Point Star 25">
            <a:extLst>
              <a:ext uri="{FF2B5EF4-FFF2-40B4-BE49-F238E27FC236}">
                <a16:creationId xmlns:a16="http://schemas.microsoft.com/office/drawing/2014/main" id="{B1DE5F31-EAD9-59DC-2BE1-F6EF55E388D8}"/>
              </a:ext>
            </a:extLst>
          </p:cNvPr>
          <p:cNvSpPr/>
          <p:nvPr/>
        </p:nvSpPr>
        <p:spPr>
          <a:xfrm>
            <a:off x="3492966" y="495931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8-Point Star 26">
            <a:extLst>
              <a:ext uri="{FF2B5EF4-FFF2-40B4-BE49-F238E27FC236}">
                <a16:creationId xmlns:a16="http://schemas.microsoft.com/office/drawing/2014/main" id="{BFFDFEB8-69AB-3B17-00E8-9A381609C713}"/>
              </a:ext>
            </a:extLst>
          </p:cNvPr>
          <p:cNvSpPr/>
          <p:nvPr/>
        </p:nvSpPr>
        <p:spPr>
          <a:xfrm rot="673022">
            <a:off x="2505142" y="4421589"/>
            <a:ext cx="561248" cy="56333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8-Point Star 27">
            <a:extLst>
              <a:ext uri="{FF2B5EF4-FFF2-40B4-BE49-F238E27FC236}">
                <a16:creationId xmlns:a16="http://schemas.microsoft.com/office/drawing/2014/main" id="{7473AA7C-9B92-D520-D822-04D87E9B01D6}"/>
              </a:ext>
            </a:extLst>
          </p:cNvPr>
          <p:cNvSpPr/>
          <p:nvPr/>
        </p:nvSpPr>
        <p:spPr>
          <a:xfrm>
            <a:off x="4129067" y="500013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8-Point Star 28">
            <a:extLst>
              <a:ext uri="{FF2B5EF4-FFF2-40B4-BE49-F238E27FC236}">
                <a16:creationId xmlns:a16="http://schemas.microsoft.com/office/drawing/2014/main" id="{F835F017-EAC6-5763-F1CD-49F4E0822FB0}"/>
              </a:ext>
            </a:extLst>
          </p:cNvPr>
          <p:cNvSpPr/>
          <p:nvPr/>
        </p:nvSpPr>
        <p:spPr>
          <a:xfrm rot="20580005">
            <a:off x="1478116" y="5387450"/>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8-Point Star 29">
            <a:extLst>
              <a:ext uri="{FF2B5EF4-FFF2-40B4-BE49-F238E27FC236}">
                <a16:creationId xmlns:a16="http://schemas.microsoft.com/office/drawing/2014/main" id="{F5389048-6586-C919-BDB3-FF85A61695D4}"/>
              </a:ext>
            </a:extLst>
          </p:cNvPr>
          <p:cNvSpPr/>
          <p:nvPr/>
        </p:nvSpPr>
        <p:spPr>
          <a:xfrm>
            <a:off x="3750998" y="4958742"/>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8-Point Star 30">
            <a:extLst>
              <a:ext uri="{FF2B5EF4-FFF2-40B4-BE49-F238E27FC236}">
                <a16:creationId xmlns:a16="http://schemas.microsoft.com/office/drawing/2014/main" id="{531875A1-CB03-635C-153F-2626C5CB8925}"/>
              </a:ext>
            </a:extLst>
          </p:cNvPr>
          <p:cNvSpPr/>
          <p:nvPr/>
        </p:nvSpPr>
        <p:spPr>
          <a:xfrm>
            <a:off x="2990425" y="427702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8-Point Star 31">
            <a:extLst>
              <a:ext uri="{FF2B5EF4-FFF2-40B4-BE49-F238E27FC236}">
                <a16:creationId xmlns:a16="http://schemas.microsoft.com/office/drawing/2014/main" id="{2383EDF5-A726-39F9-3EF1-89FFE7914748}"/>
              </a:ext>
            </a:extLst>
          </p:cNvPr>
          <p:cNvSpPr/>
          <p:nvPr/>
        </p:nvSpPr>
        <p:spPr>
          <a:xfrm>
            <a:off x="4589769" y="4243975"/>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8-Point Star 32">
            <a:extLst>
              <a:ext uri="{FF2B5EF4-FFF2-40B4-BE49-F238E27FC236}">
                <a16:creationId xmlns:a16="http://schemas.microsoft.com/office/drawing/2014/main" id="{74A210D7-3278-ECDD-0B83-C65F45AD0F0A}"/>
              </a:ext>
            </a:extLst>
          </p:cNvPr>
          <p:cNvSpPr/>
          <p:nvPr/>
        </p:nvSpPr>
        <p:spPr>
          <a:xfrm>
            <a:off x="5003315" y="4551495"/>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8-Point Star 33">
            <a:extLst>
              <a:ext uri="{FF2B5EF4-FFF2-40B4-BE49-F238E27FC236}">
                <a16:creationId xmlns:a16="http://schemas.microsoft.com/office/drawing/2014/main" id="{5CC2E58B-F017-4ADD-698A-91BA35EED06C}"/>
              </a:ext>
            </a:extLst>
          </p:cNvPr>
          <p:cNvSpPr/>
          <p:nvPr/>
        </p:nvSpPr>
        <p:spPr>
          <a:xfrm>
            <a:off x="4869163" y="4953234"/>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8-Point Star 34">
            <a:extLst>
              <a:ext uri="{FF2B5EF4-FFF2-40B4-BE49-F238E27FC236}">
                <a16:creationId xmlns:a16="http://schemas.microsoft.com/office/drawing/2014/main" id="{BC50F746-B964-7D26-5C5E-3DD8CC210540}"/>
              </a:ext>
            </a:extLst>
          </p:cNvPr>
          <p:cNvSpPr/>
          <p:nvPr/>
        </p:nvSpPr>
        <p:spPr>
          <a:xfrm rot="20469404">
            <a:off x="4537466" y="458687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3F7F4E31-05D8-8C50-1D41-CF9E1B89A638}"/>
              </a:ext>
            </a:extLst>
          </p:cNvPr>
          <p:cNvSpPr/>
          <p:nvPr/>
        </p:nvSpPr>
        <p:spPr>
          <a:xfrm rot="7283368">
            <a:off x="3590191" y="3043078"/>
            <a:ext cx="1271016" cy="1274041"/>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A335D536-B0EB-4A03-2A93-F493F547B480}"/>
              </a:ext>
            </a:extLst>
          </p:cNvPr>
          <p:cNvSpPr txBox="1"/>
          <p:nvPr/>
        </p:nvSpPr>
        <p:spPr>
          <a:xfrm>
            <a:off x="3769814" y="5611269"/>
            <a:ext cx="1038964" cy="461665"/>
          </a:xfrm>
          <a:prstGeom prst="rect">
            <a:avLst/>
          </a:prstGeom>
          <a:noFill/>
        </p:spPr>
        <p:txBody>
          <a:bodyPr wrap="square" rtlCol="0">
            <a:spAutoFit/>
          </a:bodyPr>
          <a:lstStyle/>
          <a:p>
            <a:r>
              <a:rPr lang="en-US" sz="2400" dirty="0"/>
              <a:t>Fe(III)</a:t>
            </a:r>
          </a:p>
        </p:txBody>
      </p:sp>
      <p:sp>
        <p:nvSpPr>
          <p:cNvPr id="2" name="TextBox 1">
            <a:extLst>
              <a:ext uri="{FF2B5EF4-FFF2-40B4-BE49-F238E27FC236}">
                <a16:creationId xmlns:a16="http://schemas.microsoft.com/office/drawing/2014/main" id="{C6590952-4F5B-2BB6-78FE-C31EAF16D9D0}"/>
              </a:ext>
            </a:extLst>
          </p:cNvPr>
          <p:cNvSpPr txBox="1"/>
          <p:nvPr/>
        </p:nvSpPr>
        <p:spPr>
          <a:xfrm>
            <a:off x="3706194" y="3184010"/>
            <a:ext cx="1044966" cy="369332"/>
          </a:xfrm>
          <a:prstGeom prst="rect">
            <a:avLst/>
          </a:prstGeom>
          <a:noFill/>
        </p:spPr>
        <p:txBody>
          <a:bodyPr wrap="none" rtlCol="0">
            <a:spAutoFit/>
          </a:bodyPr>
          <a:lstStyle/>
          <a:p>
            <a:r>
              <a:rPr lang="en-US" dirty="0">
                <a:solidFill>
                  <a:schemeClr val="bg1"/>
                </a:solidFill>
              </a:rPr>
              <a:t>microbes</a:t>
            </a:r>
          </a:p>
        </p:txBody>
      </p:sp>
      <p:grpSp>
        <p:nvGrpSpPr>
          <p:cNvPr id="3" name="Group 2">
            <a:extLst>
              <a:ext uri="{FF2B5EF4-FFF2-40B4-BE49-F238E27FC236}">
                <a16:creationId xmlns:a16="http://schemas.microsoft.com/office/drawing/2014/main" id="{53959692-E462-33A3-1573-DE285EF4528F}"/>
              </a:ext>
            </a:extLst>
          </p:cNvPr>
          <p:cNvGrpSpPr/>
          <p:nvPr/>
        </p:nvGrpSpPr>
        <p:grpSpPr>
          <a:xfrm>
            <a:off x="6781800" y="1730123"/>
            <a:ext cx="4212771" cy="4523720"/>
            <a:chOff x="6781800" y="1730123"/>
            <a:chExt cx="4212771" cy="4523720"/>
          </a:xfrm>
        </p:grpSpPr>
        <p:sp>
          <p:nvSpPr>
            <p:cNvPr id="14" name="Rectangle 13">
              <a:extLst>
                <a:ext uri="{FF2B5EF4-FFF2-40B4-BE49-F238E27FC236}">
                  <a16:creationId xmlns:a16="http://schemas.microsoft.com/office/drawing/2014/main" id="{3CA855C5-B43F-5DEE-90D4-22D4EEF9F5DC}"/>
                </a:ext>
              </a:extLst>
            </p:cNvPr>
            <p:cNvSpPr/>
            <p:nvPr/>
          </p:nvSpPr>
          <p:spPr>
            <a:xfrm>
              <a:off x="6781800" y="2253343"/>
              <a:ext cx="4212771" cy="4000500"/>
            </a:xfrm>
            <a:prstGeom prst="rect">
              <a:avLst/>
            </a:prstGeom>
            <a:solidFill>
              <a:srgbClr val="FEB9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D31478-88CB-56C0-3C28-16B11DE79505}"/>
                </a:ext>
              </a:extLst>
            </p:cNvPr>
            <p:cNvSpPr txBox="1"/>
            <p:nvPr/>
          </p:nvSpPr>
          <p:spPr>
            <a:xfrm>
              <a:off x="7933147" y="1730123"/>
              <a:ext cx="1910075" cy="523220"/>
            </a:xfrm>
            <a:prstGeom prst="rect">
              <a:avLst/>
            </a:prstGeom>
            <a:noFill/>
          </p:spPr>
          <p:txBody>
            <a:bodyPr wrap="none" rtlCol="0">
              <a:spAutoFit/>
            </a:bodyPr>
            <a:lstStyle/>
            <a:p>
              <a:r>
                <a:rPr lang="en-US" sz="2800" dirty="0">
                  <a:solidFill>
                    <a:schemeClr val="bg1"/>
                  </a:solidFill>
                </a:rPr>
                <a:t>Low-oxygen</a:t>
              </a:r>
            </a:p>
          </p:txBody>
        </p:sp>
        <p:sp>
          <p:nvSpPr>
            <p:cNvPr id="36" name="Hexagon 35">
              <a:extLst>
                <a:ext uri="{FF2B5EF4-FFF2-40B4-BE49-F238E27FC236}">
                  <a16:creationId xmlns:a16="http://schemas.microsoft.com/office/drawing/2014/main" id="{EDE6E612-A03C-0444-7895-CA857F62766D}"/>
                </a:ext>
              </a:extLst>
            </p:cNvPr>
            <p:cNvSpPr/>
            <p:nvPr/>
          </p:nvSpPr>
          <p:spPr>
            <a:xfrm>
              <a:off x="9331962" y="2898320"/>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exagon 36">
              <a:extLst>
                <a:ext uri="{FF2B5EF4-FFF2-40B4-BE49-F238E27FC236}">
                  <a16:creationId xmlns:a16="http://schemas.microsoft.com/office/drawing/2014/main" id="{4A75DC99-DD8B-9D31-88CD-96CCEEA83213}"/>
                </a:ext>
              </a:extLst>
            </p:cNvPr>
            <p:cNvSpPr/>
            <p:nvPr/>
          </p:nvSpPr>
          <p:spPr>
            <a:xfrm>
              <a:off x="7067550" y="2726517"/>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631C275B-7B42-482C-8A5F-9BF2DE6BF5AC}"/>
                </a:ext>
              </a:extLst>
            </p:cNvPr>
            <p:cNvSpPr/>
            <p:nvPr/>
          </p:nvSpPr>
          <p:spPr>
            <a:xfrm>
              <a:off x="8133613" y="4357241"/>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6015DD-F182-F5E6-005A-403740EBD769}"/>
                </a:ext>
              </a:extLst>
            </p:cNvPr>
            <p:cNvSpPr txBox="1"/>
            <p:nvPr/>
          </p:nvSpPr>
          <p:spPr>
            <a:xfrm>
              <a:off x="7321176" y="3137844"/>
              <a:ext cx="814967" cy="461665"/>
            </a:xfrm>
            <a:prstGeom prst="rect">
              <a:avLst/>
            </a:prstGeom>
            <a:noFill/>
          </p:spPr>
          <p:txBody>
            <a:bodyPr wrap="none" rtlCol="0">
              <a:spAutoFit/>
            </a:bodyPr>
            <a:lstStyle/>
            <a:p>
              <a:r>
                <a:rPr lang="en-US" sz="2400" dirty="0"/>
                <a:t>Fe(II)</a:t>
              </a:r>
            </a:p>
          </p:txBody>
        </p:sp>
        <p:sp>
          <p:nvSpPr>
            <p:cNvPr id="42" name="8-Point Star 41">
              <a:extLst>
                <a:ext uri="{FF2B5EF4-FFF2-40B4-BE49-F238E27FC236}">
                  <a16:creationId xmlns:a16="http://schemas.microsoft.com/office/drawing/2014/main" id="{429B7D96-4DBA-137D-91F6-046713282853}"/>
                </a:ext>
              </a:extLst>
            </p:cNvPr>
            <p:cNvSpPr/>
            <p:nvPr/>
          </p:nvSpPr>
          <p:spPr>
            <a:xfrm>
              <a:off x="7664016" y="4823288"/>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8-Point Star 42">
              <a:extLst>
                <a:ext uri="{FF2B5EF4-FFF2-40B4-BE49-F238E27FC236}">
                  <a16:creationId xmlns:a16="http://schemas.microsoft.com/office/drawing/2014/main" id="{CDAC47AF-E4E1-8FD9-91AF-85C3B538A16A}"/>
                </a:ext>
              </a:extLst>
            </p:cNvPr>
            <p:cNvSpPr/>
            <p:nvPr/>
          </p:nvSpPr>
          <p:spPr>
            <a:xfrm rot="1061498">
              <a:off x="6869266" y="394517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8-Point Star 43">
              <a:extLst>
                <a:ext uri="{FF2B5EF4-FFF2-40B4-BE49-F238E27FC236}">
                  <a16:creationId xmlns:a16="http://schemas.microsoft.com/office/drawing/2014/main" id="{21EA58FD-3791-2B14-F831-ED1DEFF04B56}"/>
                </a:ext>
              </a:extLst>
            </p:cNvPr>
            <p:cNvSpPr/>
            <p:nvPr/>
          </p:nvSpPr>
          <p:spPr>
            <a:xfrm>
              <a:off x="8871432" y="406994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8-Point Star 44">
              <a:extLst>
                <a:ext uri="{FF2B5EF4-FFF2-40B4-BE49-F238E27FC236}">
                  <a16:creationId xmlns:a16="http://schemas.microsoft.com/office/drawing/2014/main" id="{F2DF653D-CD96-F84B-83A7-B0FA2CCDE62A}"/>
                </a:ext>
              </a:extLst>
            </p:cNvPr>
            <p:cNvSpPr/>
            <p:nvPr/>
          </p:nvSpPr>
          <p:spPr>
            <a:xfrm rot="20580005">
              <a:off x="6856582" y="4498075"/>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8-Point Star 45">
              <a:extLst>
                <a:ext uri="{FF2B5EF4-FFF2-40B4-BE49-F238E27FC236}">
                  <a16:creationId xmlns:a16="http://schemas.microsoft.com/office/drawing/2014/main" id="{BC669438-9FB5-470E-B3D5-80E5F0EA1B65}"/>
                </a:ext>
              </a:extLst>
            </p:cNvPr>
            <p:cNvSpPr/>
            <p:nvPr/>
          </p:nvSpPr>
          <p:spPr>
            <a:xfrm>
              <a:off x="7037613" y="5573307"/>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8-Point Star 46">
              <a:extLst>
                <a:ext uri="{FF2B5EF4-FFF2-40B4-BE49-F238E27FC236}">
                  <a16:creationId xmlns:a16="http://schemas.microsoft.com/office/drawing/2014/main" id="{F2166946-33AC-B938-20BA-0748C2CCEA5F}"/>
                </a:ext>
              </a:extLst>
            </p:cNvPr>
            <p:cNvSpPr/>
            <p:nvPr/>
          </p:nvSpPr>
          <p:spPr>
            <a:xfrm>
              <a:off x="10381781" y="3662120"/>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8-Point Star 47">
              <a:extLst>
                <a:ext uri="{FF2B5EF4-FFF2-40B4-BE49-F238E27FC236}">
                  <a16:creationId xmlns:a16="http://schemas.microsoft.com/office/drawing/2014/main" id="{D2F719AC-6B14-2F7C-09F6-3734AFABB545}"/>
                </a:ext>
              </a:extLst>
            </p:cNvPr>
            <p:cNvSpPr/>
            <p:nvPr/>
          </p:nvSpPr>
          <p:spPr>
            <a:xfrm rot="20469404">
              <a:off x="9845268" y="555625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e 48">
              <a:extLst>
                <a:ext uri="{FF2B5EF4-FFF2-40B4-BE49-F238E27FC236}">
                  <a16:creationId xmlns:a16="http://schemas.microsoft.com/office/drawing/2014/main" id="{DA25A1C1-2D78-36DF-E817-849659A003E5}"/>
                </a:ext>
              </a:extLst>
            </p:cNvPr>
            <p:cNvSpPr/>
            <p:nvPr/>
          </p:nvSpPr>
          <p:spPr>
            <a:xfrm rot="11506881">
              <a:off x="10130632" y="4935288"/>
              <a:ext cx="631502" cy="633005"/>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08ED09A-493C-C7A5-D35C-E4563507D07A}"/>
                </a:ext>
              </a:extLst>
            </p:cNvPr>
            <p:cNvSpPr txBox="1"/>
            <p:nvPr/>
          </p:nvSpPr>
          <p:spPr>
            <a:xfrm>
              <a:off x="9890402" y="4591487"/>
              <a:ext cx="1044966" cy="369332"/>
            </a:xfrm>
            <a:prstGeom prst="rect">
              <a:avLst/>
            </a:prstGeom>
            <a:noFill/>
          </p:spPr>
          <p:txBody>
            <a:bodyPr wrap="none" rtlCol="0">
              <a:spAutoFit/>
            </a:bodyPr>
            <a:lstStyle/>
            <a:p>
              <a:r>
                <a:rPr lang="en-US" dirty="0"/>
                <a:t>microbes</a:t>
              </a:r>
            </a:p>
          </p:txBody>
        </p:sp>
        <p:sp>
          <p:nvSpPr>
            <p:cNvPr id="51" name="8-Point Star 50">
              <a:extLst>
                <a:ext uri="{FF2B5EF4-FFF2-40B4-BE49-F238E27FC236}">
                  <a16:creationId xmlns:a16="http://schemas.microsoft.com/office/drawing/2014/main" id="{53A3E942-3182-C469-406C-69D431B5F604}"/>
                </a:ext>
              </a:extLst>
            </p:cNvPr>
            <p:cNvSpPr/>
            <p:nvPr/>
          </p:nvSpPr>
          <p:spPr>
            <a:xfrm>
              <a:off x="8137175" y="2954948"/>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8-Point Star 51">
              <a:extLst>
                <a:ext uri="{FF2B5EF4-FFF2-40B4-BE49-F238E27FC236}">
                  <a16:creationId xmlns:a16="http://schemas.microsoft.com/office/drawing/2014/main" id="{4A7576D0-2D48-54DC-171C-E61CC52C3A5A}"/>
                </a:ext>
              </a:extLst>
            </p:cNvPr>
            <p:cNvSpPr/>
            <p:nvPr/>
          </p:nvSpPr>
          <p:spPr>
            <a:xfrm>
              <a:off x="6848541" y="239759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8-Point Star 52">
              <a:extLst>
                <a:ext uri="{FF2B5EF4-FFF2-40B4-BE49-F238E27FC236}">
                  <a16:creationId xmlns:a16="http://schemas.microsoft.com/office/drawing/2014/main" id="{0FB9339D-E13F-537B-7F4E-A0450B68B711}"/>
                </a:ext>
              </a:extLst>
            </p:cNvPr>
            <p:cNvSpPr/>
            <p:nvPr/>
          </p:nvSpPr>
          <p:spPr>
            <a:xfrm>
              <a:off x="7784923" y="3672130"/>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8-Point Star 53">
              <a:extLst>
                <a:ext uri="{FF2B5EF4-FFF2-40B4-BE49-F238E27FC236}">
                  <a16:creationId xmlns:a16="http://schemas.microsoft.com/office/drawing/2014/main" id="{4E2DB428-3511-642B-F52B-EC2AEBA6C68C}"/>
                </a:ext>
              </a:extLst>
            </p:cNvPr>
            <p:cNvSpPr/>
            <p:nvPr/>
          </p:nvSpPr>
          <p:spPr>
            <a:xfrm>
              <a:off x="9067507" y="314272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8-Point Star 54">
              <a:extLst>
                <a:ext uri="{FF2B5EF4-FFF2-40B4-BE49-F238E27FC236}">
                  <a16:creationId xmlns:a16="http://schemas.microsoft.com/office/drawing/2014/main" id="{166FCC63-87C0-A325-A42A-ADED77F5B58F}"/>
                </a:ext>
              </a:extLst>
            </p:cNvPr>
            <p:cNvSpPr/>
            <p:nvPr/>
          </p:nvSpPr>
          <p:spPr>
            <a:xfrm>
              <a:off x="8606595"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8-Point Star 55">
              <a:extLst>
                <a:ext uri="{FF2B5EF4-FFF2-40B4-BE49-F238E27FC236}">
                  <a16:creationId xmlns:a16="http://schemas.microsoft.com/office/drawing/2014/main" id="{5B71D16D-48BD-F21E-1771-0BF28FDC9005}"/>
                </a:ext>
              </a:extLst>
            </p:cNvPr>
            <p:cNvSpPr/>
            <p:nvPr/>
          </p:nvSpPr>
          <p:spPr>
            <a:xfrm>
              <a:off x="8501890" y="2441873"/>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8-Point Star 56">
              <a:extLst>
                <a:ext uri="{FF2B5EF4-FFF2-40B4-BE49-F238E27FC236}">
                  <a16:creationId xmlns:a16="http://schemas.microsoft.com/office/drawing/2014/main" id="{1D68C2A2-837C-DCA0-68A6-1B98EB7BDFDA}"/>
                </a:ext>
              </a:extLst>
            </p:cNvPr>
            <p:cNvSpPr/>
            <p:nvPr/>
          </p:nvSpPr>
          <p:spPr>
            <a:xfrm rot="20469404">
              <a:off x="10036839" y="254634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8-Point Star 57">
              <a:extLst>
                <a:ext uri="{FF2B5EF4-FFF2-40B4-BE49-F238E27FC236}">
                  <a16:creationId xmlns:a16="http://schemas.microsoft.com/office/drawing/2014/main" id="{7DDB5306-92EA-9B87-34B0-A310EFA54B54}"/>
                </a:ext>
              </a:extLst>
            </p:cNvPr>
            <p:cNvSpPr/>
            <p:nvPr/>
          </p:nvSpPr>
          <p:spPr>
            <a:xfrm>
              <a:off x="9631264" y="418137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61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9"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6" name="TextBox 5">
            <a:extLst>
              <a:ext uri="{FF2B5EF4-FFF2-40B4-BE49-F238E27FC236}">
                <a16:creationId xmlns:a16="http://schemas.microsoft.com/office/drawing/2014/main" id="{6FEB5F63-934C-C85F-264E-9EECCD3FFD72}"/>
              </a:ext>
            </a:extLst>
          </p:cNvPr>
          <p:cNvSpPr txBox="1"/>
          <p:nvPr/>
        </p:nvSpPr>
        <p:spPr>
          <a:xfrm>
            <a:off x="1050471" y="2971800"/>
            <a:ext cx="10091058" cy="1485901"/>
          </a:xfrm>
          <a:prstGeom prst="rect">
            <a:avLst/>
          </a:prstGeom>
          <a:solidFill>
            <a:schemeClr val="tx1">
              <a:alpha val="76834"/>
            </a:schemeClr>
          </a:solidFill>
        </p:spPr>
        <p:txBody>
          <a:bodyPr wrap="square" rtlCol="0" anchor="ctr">
            <a:noAutofit/>
          </a:bodyPr>
          <a:lstStyle/>
          <a:p>
            <a:pPr algn="ctr"/>
            <a:r>
              <a:rPr lang="en-US" sz="3200" dirty="0">
                <a:solidFill>
                  <a:prstClr val="white"/>
                </a:solidFill>
                <a:latin typeface="Century Gothic" panose="020B0502020202020204"/>
              </a:rPr>
              <a:t>How do low-oxygen conditions affect carbon burial in reservoirs?</a:t>
            </a:r>
          </a:p>
        </p:txBody>
      </p:sp>
      <p:sp>
        <p:nvSpPr>
          <p:cNvPr id="16" name="TextBox 15">
            <a:extLst>
              <a:ext uri="{FF2B5EF4-FFF2-40B4-BE49-F238E27FC236}">
                <a16:creationId xmlns:a16="http://schemas.microsoft.com/office/drawing/2014/main" id="{730E51C6-34A9-811A-11AD-69942DD0FB8E}"/>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7" name="TextBox 16">
            <a:extLst>
              <a:ext uri="{FF2B5EF4-FFF2-40B4-BE49-F238E27FC236}">
                <a16:creationId xmlns:a16="http://schemas.microsoft.com/office/drawing/2014/main" id="{A2C30FE0-F535-A2F9-40D3-F54A1DEA3F6D}"/>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Tree>
    <p:extLst>
      <p:ext uri="{BB962C8B-B14F-4D97-AF65-F5344CB8AC3E}">
        <p14:creationId xmlns:p14="http://schemas.microsoft.com/office/powerpoint/2010/main" val="2980594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CR_systems.png">
            <a:extLst>
              <a:ext uri="{FF2B5EF4-FFF2-40B4-BE49-F238E27FC236}">
                <a16:creationId xmlns:a16="http://schemas.microsoft.com/office/drawing/2014/main" id="{AA6AF00E-367E-F243-9DEC-357172AA3CD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65" r="226"/>
          <a:stretch/>
        </p:blipFill>
        <p:spPr>
          <a:xfrm>
            <a:off x="6507502" y="4640753"/>
            <a:ext cx="5430866" cy="1762043"/>
          </a:xfrm>
          <a:prstGeom prst="rect">
            <a:avLst/>
          </a:prstGeom>
          <a:ln>
            <a:solidFill>
              <a:schemeClr val="tx1">
                <a:alpha val="30000"/>
              </a:schemeClr>
            </a:solidFill>
          </a:ln>
        </p:spPr>
      </p:pic>
      <p:sp>
        <p:nvSpPr>
          <p:cNvPr id="7" name="TextBox 6">
            <a:extLst>
              <a:ext uri="{FF2B5EF4-FFF2-40B4-BE49-F238E27FC236}">
                <a16:creationId xmlns:a16="http://schemas.microsoft.com/office/drawing/2014/main" id="{B32BB247-EF9A-6341-9911-00E9082A57F1}"/>
              </a:ext>
            </a:extLst>
          </p:cNvPr>
          <p:cNvSpPr txBox="1"/>
          <p:nvPr/>
        </p:nvSpPr>
        <p:spPr>
          <a:xfrm>
            <a:off x="253632" y="289860"/>
            <a:ext cx="11569808" cy="738465"/>
          </a:xfrm>
          <a:prstGeom prst="rect">
            <a:avLst/>
          </a:prstGeom>
          <a:noFill/>
        </p:spPr>
        <p:txBody>
          <a:bodyPr wrap="square" rtlCol="0">
            <a:noAutofit/>
          </a:bodyPr>
          <a:lstStyle/>
          <a:p>
            <a:pPr algn="ctr"/>
            <a:r>
              <a:rPr lang="en-US" sz="3200" dirty="0">
                <a:latin typeface="Century Gothic" panose="020B0502020202020204" pitchFamily="34" charset="0"/>
              </a:rPr>
              <a:t>Whole-ecosystem oxygenation experiments</a:t>
            </a:r>
          </a:p>
        </p:txBody>
      </p:sp>
      <p:grpSp>
        <p:nvGrpSpPr>
          <p:cNvPr id="26" name="Group 25">
            <a:extLst>
              <a:ext uri="{FF2B5EF4-FFF2-40B4-BE49-F238E27FC236}">
                <a16:creationId xmlns:a16="http://schemas.microsoft.com/office/drawing/2014/main" id="{5BD952C4-C86D-3701-E46C-E7A311DFBB3E}"/>
              </a:ext>
            </a:extLst>
          </p:cNvPr>
          <p:cNvGrpSpPr/>
          <p:nvPr/>
        </p:nvGrpSpPr>
        <p:grpSpPr>
          <a:xfrm>
            <a:off x="253632" y="1339702"/>
            <a:ext cx="5842368" cy="5167424"/>
            <a:chOff x="253632" y="1339702"/>
            <a:chExt cx="5842368" cy="5167424"/>
          </a:xfrm>
        </p:grpSpPr>
        <p:sp>
          <p:nvSpPr>
            <p:cNvPr id="25" name="Rectangle 24">
              <a:extLst>
                <a:ext uri="{FF2B5EF4-FFF2-40B4-BE49-F238E27FC236}">
                  <a16:creationId xmlns:a16="http://schemas.microsoft.com/office/drawing/2014/main" id="{DE5D884A-B038-0998-012E-1741FDA26648}"/>
                </a:ext>
              </a:extLst>
            </p:cNvPr>
            <p:cNvSpPr/>
            <p:nvPr/>
          </p:nvSpPr>
          <p:spPr>
            <a:xfrm>
              <a:off x="253632" y="1339702"/>
              <a:ext cx="5842368" cy="516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8C8845D-F307-D89E-5246-ED5D5ADB6A66}"/>
                </a:ext>
              </a:extLst>
            </p:cNvPr>
            <p:cNvGrpSpPr/>
            <p:nvPr/>
          </p:nvGrpSpPr>
          <p:grpSpPr>
            <a:xfrm>
              <a:off x="435103" y="1501949"/>
              <a:ext cx="5543806" cy="3793060"/>
              <a:chOff x="4607632" y="23358795"/>
              <a:chExt cx="4292458" cy="3989385"/>
            </a:xfrm>
          </p:grpSpPr>
          <p:pic>
            <p:nvPicPr>
              <p:cNvPr id="16" name="Picture 15">
                <a:extLst>
                  <a:ext uri="{FF2B5EF4-FFF2-40B4-BE49-F238E27FC236}">
                    <a16:creationId xmlns:a16="http://schemas.microsoft.com/office/drawing/2014/main" id="{2058FE91-24CF-E1F8-C602-2565D6A5DB37}"/>
                  </a:ext>
                </a:extLst>
              </p:cNvPr>
              <p:cNvPicPr>
                <a:picLocks noChangeAspect="1"/>
              </p:cNvPicPr>
              <p:nvPr/>
            </p:nvPicPr>
            <p:blipFill rotWithShape="1">
              <a:blip r:embed="rId4"/>
              <a:srcRect l="27230" b="2610"/>
              <a:stretch/>
            </p:blipFill>
            <p:spPr>
              <a:xfrm>
                <a:off x="5690281" y="23358795"/>
                <a:ext cx="3209809" cy="3989381"/>
              </a:xfrm>
              <a:prstGeom prst="rect">
                <a:avLst/>
              </a:prstGeom>
              <a:ln>
                <a:noFill/>
              </a:ln>
            </p:spPr>
          </p:pic>
          <p:pic>
            <p:nvPicPr>
              <p:cNvPr id="17" name="Picture 16">
                <a:extLst>
                  <a:ext uri="{FF2B5EF4-FFF2-40B4-BE49-F238E27FC236}">
                    <a16:creationId xmlns:a16="http://schemas.microsoft.com/office/drawing/2014/main" id="{094CD9AD-E5E3-BF6C-91D0-C4DB4F781A2A}"/>
                  </a:ext>
                </a:extLst>
              </p:cNvPr>
              <p:cNvPicPr>
                <a:picLocks noChangeAspect="1"/>
              </p:cNvPicPr>
              <p:nvPr/>
            </p:nvPicPr>
            <p:blipFill rotWithShape="1">
              <a:blip r:embed="rId5"/>
              <a:srcRect t="-1" r="75455" b="2610"/>
              <a:stretch/>
            </p:blipFill>
            <p:spPr>
              <a:xfrm>
                <a:off x="4607632" y="23358799"/>
                <a:ext cx="1082640" cy="3989381"/>
              </a:xfrm>
              <a:prstGeom prst="rect">
                <a:avLst/>
              </a:prstGeom>
              <a:ln>
                <a:noFill/>
              </a:ln>
            </p:spPr>
          </p:pic>
          <p:sp>
            <p:nvSpPr>
              <p:cNvPr id="18" name="Freeform 17">
                <a:extLst>
                  <a:ext uri="{FF2B5EF4-FFF2-40B4-BE49-F238E27FC236}">
                    <a16:creationId xmlns:a16="http://schemas.microsoft.com/office/drawing/2014/main" id="{42C5A262-8D0D-F092-B8B2-0EB604D758E4}"/>
                  </a:ext>
                </a:extLst>
              </p:cNvPr>
              <p:cNvSpPr/>
              <p:nvPr/>
            </p:nvSpPr>
            <p:spPr>
              <a:xfrm>
                <a:off x="5015571" y="25954777"/>
                <a:ext cx="422275" cy="118427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9" name="Freeform 18">
                <a:extLst>
                  <a:ext uri="{FF2B5EF4-FFF2-40B4-BE49-F238E27FC236}">
                    <a16:creationId xmlns:a16="http://schemas.microsoft.com/office/drawing/2014/main" id="{7FF528B3-C72C-DA25-A2B9-2814BC48AF47}"/>
                  </a:ext>
                </a:extLst>
              </p:cNvPr>
              <p:cNvSpPr/>
              <p:nvPr/>
            </p:nvSpPr>
            <p:spPr>
              <a:xfrm>
                <a:off x="7123150" y="23824349"/>
                <a:ext cx="1127739" cy="1638301"/>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grpSp>
        <p:pic>
          <p:nvPicPr>
            <p:cNvPr id="20" name="Picture 19">
              <a:extLst>
                <a:ext uri="{FF2B5EF4-FFF2-40B4-BE49-F238E27FC236}">
                  <a16:creationId xmlns:a16="http://schemas.microsoft.com/office/drawing/2014/main" id="{1666C5C5-289B-2C50-246A-F3941D3C658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435102" y="5521775"/>
              <a:ext cx="5372526" cy="735710"/>
            </a:xfrm>
            <a:prstGeom prst="rect">
              <a:avLst/>
            </a:prstGeom>
          </p:spPr>
        </p:pic>
        <p:cxnSp>
          <p:nvCxnSpPr>
            <p:cNvPr id="13" name="Straight Connector 12">
              <a:extLst>
                <a:ext uri="{FF2B5EF4-FFF2-40B4-BE49-F238E27FC236}">
                  <a16:creationId xmlns:a16="http://schemas.microsoft.com/office/drawing/2014/main" id="{F91CE797-D87D-41CE-1345-DF2845DE0A2E}"/>
                </a:ext>
              </a:extLst>
            </p:cNvPr>
            <p:cNvCxnSpPr>
              <a:cxnSpLocks/>
            </p:cNvCxnSpPr>
            <p:nvPr/>
          </p:nvCxnSpPr>
          <p:spPr>
            <a:xfrm>
              <a:off x="4458059" y="4890421"/>
              <a:ext cx="13495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E8C175-0624-416F-6783-18E570385150}"/>
                </a:ext>
              </a:extLst>
            </p:cNvPr>
            <p:cNvSpPr txBox="1"/>
            <p:nvPr/>
          </p:nvSpPr>
          <p:spPr>
            <a:xfrm>
              <a:off x="4473274" y="4345932"/>
              <a:ext cx="1334354" cy="461665"/>
            </a:xfrm>
            <a:prstGeom prst="rect">
              <a:avLst/>
            </a:prstGeom>
            <a:noFill/>
          </p:spPr>
          <p:txBody>
            <a:bodyPr wrap="square" rtlCol="0">
              <a:spAutoFit/>
            </a:bodyPr>
            <a:lstStyle/>
            <a:p>
              <a:pPr algn="ctr"/>
              <a:r>
                <a:rPr lang="en-US" sz="2400" dirty="0">
                  <a:solidFill>
                    <a:schemeClr val="bg1"/>
                  </a:solidFill>
                </a:rPr>
                <a:t>1 km</a:t>
              </a:r>
            </a:p>
          </p:txBody>
        </p:sp>
      </p:grpSp>
      <p:pic>
        <p:nvPicPr>
          <p:cNvPr id="9" name="Picture 8" descr="AGSSS.jpg">
            <a:extLst>
              <a:ext uri="{FF2B5EF4-FFF2-40B4-BE49-F238E27FC236}">
                <a16:creationId xmlns:a16="http://schemas.microsoft.com/office/drawing/2014/main" id="{35BBC00A-DD01-604C-A955-3964A5B99936}"/>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7740984" y="1463644"/>
            <a:ext cx="3099073" cy="2665504"/>
          </a:xfrm>
          <a:prstGeom prst="rect">
            <a:avLst/>
          </a:prstGeom>
          <a:ln>
            <a:solidFill>
              <a:schemeClr val="tx1">
                <a:alpha val="30000"/>
              </a:schemeClr>
            </a:solidFill>
          </a:ln>
          <a:effectLst/>
        </p:spPr>
      </p:pic>
      <p:sp>
        <p:nvSpPr>
          <p:cNvPr id="2" name="TextBox 1">
            <a:extLst>
              <a:ext uri="{FF2B5EF4-FFF2-40B4-BE49-F238E27FC236}">
                <a16:creationId xmlns:a16="http://schemas.microsoft.com/office/drawing/2014/main" id="{DDB04AB6-A30D-61BF-C135-D23F60F05E8A}"/>
              </a:ext>
            </a:extLst>
          </p:cNvPr>
          <p:cNvSpPr txBox="1"/>
          <p:nvPr/>
        </p:nvSpPr>
        <p:spPr>
          <a:xfrm>
            <a:off x="1507343" y="4271421"/>
            <a:ext cx="2306593" cy="369332"/>
          </a:xfrm>
          <a:prstGeom prst="rect">
            <a:avLst/>
          </a:prstGeom>
          <a:noFill/>
        </p:spPr>
        <p:txBody>
          <a:bodyPr wrap="none" rtlCol="0">
            <a:spAutoFit/>
          </a:bodyPr>
          <a:lstStyle/>
          <a:p>
            <a:r>
              <a:rPr lang="en-US" dirty="0">
                <a:solidFill>
                  <a:schemeClr val="bg1"/>
                </a:solidFill>
              </a:rPr>
              <a:t>Falling Creek Reservoir</a:t>
            </a:r>
          </a:p>
        </p:txBody>
      </p:sp>
      <p:sp>
        <p:nvSpPr>
          <p:cNvPr id="21" name="TextBox 20">
            <a:extLst>
              <a:ext uri="{FF2B5EF4-FFF2-40B4-BE49-F238E27FC236}">
                <a16:creationId xmlns:a16="http://schemas.microsoft.com/office/drawing/2014/main" id="{46A27BCF-6D33-29BE-95F5-5E402AD02562}"/>
              </a:ext>
            </a:extLst>
          </p:cNvPr>
          <p:cNvSpPr txBox="1"/>
          <p:nvPr/>
        </p:nvSpPr>
        <p:spPr>
          <a:xfrm>
            <a:off x="2478485" y="1677102"/>
            <a:ext cx="2176750" cy="369332"/>
          </a:xfrm>
          <a:prstGeom prst="rect">
            <a:avLst/>
          </a:prstGeom>
          <a:noFill/>
        </p:spPr>
        <p:txBody>
          <a:bodyPr wrap="none" rtlCol="0">
            <a:spAutoFit/>
          </a:bodyPr>
          <a:lstStyle/>
          <a:p>
            <a:r>
              <a:rPr lang="en-US" dirty="0">
                <a:solidFill>
                  <a:schemeClr val="bg1"/>
                </a:solidFill>
              </a:rPr>
              <a:t>Beaverdam Reservoir</a:t>
            </a:r>
          </a:p>
        </p:txBody>
      </p:sp>
    </p:spTree>
    <p:extLst>
      <p:ext uri="{BB962C8B-B14F-4D97-AF65-F5344CB8AC3E}">
        <p14:creationId xmlns:p14="http://schemas.microsoft.com/office/powerpoint/2010/main" val="8863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B846-8E34-A05C-7CEF-361351D1975E}"/>
              </a:ext>
            </a:extLst>
          </p:cNvPr>
          <p:cNvSpPr>
            <a:spLocks noGrp="1"/>
          </p:cNvSpPr>
          <p:nvPr>
            <p:ph type="title"/>
          </p:nvPr>
        </p:nvSpPr>
        <p:spPr/>
        <p:txBody>
          <a:bodyPr>
            <a:normAutofit/>
          </a:bodyPr>
          <a:lstStyle/>
          <a:p>
            <a:r>
              <a:rPr lang="en-US" sz="3600" dirty="0"/>
              <a:t>Sediment cores and chemical extractions used to assess effects of oxygenation</a:t>
            </a:r>
          </a:p>
        </p:txBody>
      </p:sp>
      <p:pic>
        <p:nvPicPr>
          <p:cNvPr id="4" name="Picture 3" descr="A person holding a fish&#10;&#10;Description automatically generated with low confidence">
            <a:extLst>
              <a:ext uri="{FF2B5EF4-FFF2-40B4-BE49-F238E27FC236}">
                <a16:creationId xmlns:a16="http://schemas.microsoft.com/office/drawing/2014/main" id="{6E3C14E1-C8FD-9618-E503-EEACE216D367}"/>
              </a:ext>
            </a:extLst>
          </p:cNvPr>
          <p:cNvPicPr>
            <a:picLocks noChangeAspect="1"/>
          </p:cNvPicPr>
          <p:nvPr/>
        </p:nvPicPr>
        <p:blipFill>
          <a:blip r:embed="rId2"/>
          <a:stretch>
            <a:fillRect/>
          </a:stretch>
        </p:blipFill>
        <p:spPr>
          <a:xfrm>
            <a:off x="461682" y="1816194"/>
            <a:ext cx="4044488" cy="4447064"/>
          </a:xfrm>
          <a:prstGeom prst="rect">
            <a:avLst/>
          </a:prstGeom>
        </p:spPr>
      </p:pic>
      <p:pic>
        <p:nvPicPr>
          <p:cNvPr id="5" name="Picture 4" descr="A person holding a fish&#10;&#10;Description automatically generated with low confidence">
            <a:extLst>
              <a:ext uri="{FF2B5EF4-FFF2-40B4-BE49-F238E27FC236}">
                <a16:creationId xmlns:a16="http://schemas.microsoft.com/office/drawing/2014/main" id="{F714F8C2-81FB-C9E5-AB99-0121ECC64B0F}"/>
              </a:ext>
            </a:extLst>
          </p:cNvPr>
          <p:cNvPicPr>
            <a:picLocks noChangeAspect="1"/>
          </p:cNvPicPr>
          <p:nvPr/>
        </p:nvPicPr>
        <p:blipFill>
          <a:blip r:embed="rId3"/>
          <a:stretch>
            <a:fillRect/>
          </a:stretch>
        </p:blipFill>
        <p:spPr>
          <a:xfrm>
            <a:off x="4812116" y="1816194"/>
            <a:ext cx="3335298" cy="4447064"/>
          </a:xfrm>
          <a:prstGeom prst="rect">
            <a:avLst/>
          </a:prstGeom>
        </p:spPr>
      </p:pic>
      <p:pic>
        <p:nvPicPr>
          <p:cNvPr id="15362" name="Picture 2">
            <a:extLst>
              <a:ext uri="{FF2B5EF4-FFF2-40B4-BE49-F238E27FC236}">
                <a16:creationId xmlns:a16="http://schemas.microsoft.com/office/drawing/2014/main" id="{7BF9728B-C57B-4C6B-0222-2C631BF35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3360" y="1816194"/>
            <a:ext cx="3335299" cy="444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71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TotalTime>
  <Words>602</Words>
  <Application>Microsoft Macintosh PowerPoint</Application>
  <PresentationFormat>Widescreen</PresentationFormat>
  <Paragraphs>114</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Century Gothic</vt:lpstr>
      <vt:lpstr>Office Theme</vt:lpstr>
      <vt:lpstr>Effects of hypoxia on carbon burial differ by timescale  in two freshwater reservoirs   Abby Lewis, Madeline Schreiber, B. R. Niederlehner, Arpita Das, Nick Hammond,  Mary Lofton, Heather Wander, Cayelan Carey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Sediment cores and chemical extractions used to assess effects of oxygenation</vt:lpstr>
      <vt:lpstr>Over short timescales, low-oxygen conditions decrease carbon burial</vt:lpstr>
      <vt:lpstr>Over short timescales, low-oxygen conditions decrease carbon burial</vt:lpstr>
      <vt:lpstr>Multiannual oxygenation history provides a basis for understanding long-term effects of hypoxia</vt:lpstr>
      <vt:lpstr>Over multiannual timescales, low-oxygen conditions increase carbon burial</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hypoxia on carbon burial differ by timescale in two freshwater reservoirs</dc:title>
  <dc:creator>Abby Lewis</dc:creator>
  <cp:lastModifiedBy>Abby Lewis</cp:lastModifiedBy>
  <cp:revision>22</cp:revision>
  <dcterms:created xsi:type="dcterms:W3CDTF">2022-04-15T17:00:30Z</dcterms:created>
  <dcterms:modified xsi:type="dcterms:W3CDTF">2022-04-21T12:53:08Z</dcterms:modified>
</cp:coreProperties>
</file>